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6858000" cx="9144000"/>
  <p:notesSz cx="6761150" cy="99425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1A5EEE7-F4A1-4CBF-939A-3D7CF8160ECB}">
  <a:tblStyle styleId="{71A5EEE7-F4A1-4CBF-939A-3D7CF8160ECB}" styleName="Table_0">
    <a:wholeTbl>
      <a:tcTxStyle b="off" i="off">
        <a:font>
          <a:latin typeface="华文黑体"/>
          <a:ea typeface="华文黑体"/>
          <a:cs typeface="华文黑体"/>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TxStyle/>
      <a:tcStyle>
        <a:fill>
          <a:solidFill>
            <a:srgbClr val="E7F3F4"/>
          </a:solidFill>
        </a:fill>
      </a:tcStyle>
    </a:band1H>
    <a:band2H>
      <a:tcTxStyle/>
    </a:band2H>
    <a:band1V>
      <a:tcTxStyle/>
      <a:tcStyle>
        <a:fill>
          <a:solidFill>
            <a:srgbClr val="E7F3F4"/>
          </a:solidFill>
        </a:fill>
      </a:tcStyle>
    </a:band1V>
    <a:band2V>
      <a:tcTxStyle/>
    </a:band2V>
    <a:lastCol>
      <a:tcTxStyle b="on" i="off">
        <a:font>
          <a:latin typeface="华文黑体"/>
          <a:ea typeface="华文黑体"/>
          <a:cs typeface="华文黑体"/>
        </a:font>
        <a:schemeClr val="lt1"/>
      </a:tcTxStyle>
      <a:tcStyle>
        <a:fill>
          <a:solidFill>
            <a:schemeClr val="accent1"/>
          </a:solidFill>
        </a:fill>
      </a:tcStyle>
    </a:lastCol>
    <a:firstCol>
      <a:tcTxStyle b="on" i="off">
        <a:font>
          <a:latin typeface="华文黑体"/>
          <a:ea typeface="华文黑体"/>
          <a:cs typeface="华文黑体"/>
        </a:font>
        <a:schemeClr val="lt1"/>
      </a:tcTxStyle>
      <a:tcStyle>
        <a:fill>
          <a:solidFill>
            <a:schemeClr val="accent1"/>
          </a:solidFill>
        </a:fill>
      </a:tcStyle>
    </a:firstCol>
    <a:lastRow>
      <a:tcTxStyle b="on" i="off">
        <a:font>
          <a:latin typeface="华文黑体"/>
          <a:ea typeface="华文黑体"/>
          <a:cs typeface="华文黑体"/>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seCell>
      <a:tcTxStyle/>
    </a:seCell>
    <a:swCell>
      <a:tcTxStyle/>
    </a:swCell>
    <a:firstRow>
      <a:tcTxStyle b="on" i="off">
        <a:font>
          <a:latin typeface="华文黑体"/>
          <a:ea typeface="华文黑体"/>
          <a:cs typeface="华文黑体"/>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30039" cy="496586"/>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1300" u="none" cap="none" strike="noStrike">
                <a:solidFill>
                  <a:schemeClr val="dk1"/>
                </a:solidFill>
                <a:latin typeface="Arial"/>
                <a:ea typeface="Arial"/>
                <a:cs typeface="Arial"/>
                <a:sym typeface="Arial"/>
              </a:defRPr>
            </a:lvl1pPr>
            <a:lvl2pPr indent="0" lvl="1" marL="4572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29613" y="0"/>
            <a:ext cx="2930039" cy="496586"/>
          </a:xfrm>
          <a:prstGeom prst="rect">
            <a:avLst/>
          </a:prstGeom>
          <a:noFill/>
          <a:ln>
            <a:noFill/>
          </a:ln>
        </p:spPr>
        <p:txBody>
          <a:bodyPr anchorCtr="0" anchor="t" bIns="91425" lIns="91425" rIns="91425" wrap="square" tIns="91425"/>
          <a:lstStyle>
            <a:lvl1pPr indent="0" lvl="0" marL="0" marR="0" rtl="0" algn="r">
              <a:spcBef>
                <a:spcPts val="0"/>
              </a:spcBef>
              <a:spcAft>
                <a:spcPts val="0"/>
              </a:spcAft>
              <a:buSzPts val="1400"/>
              <a:buNone/>
              <a:defRPr b="0" i="0" sz="1300" u="none" cap="none" strike="noStrike">
                <a:solidFill>
                  <a:schemeClr val="dk1"/>
                </a:solidFill>
                <a:latin typeface="Arial"/>
                <a:ea typeface="Arial"/>
                <a:cs typeface="Arial"/>
                <a:sym typeface="Arial"/>
              </a:defRPr>
            </a:lvl1pPr>
            <a:lvl2pPr indent="0" lvl="1" marL="4572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6" name="Shape 6"/>
          <p:cNvSpPr txBox="1"/>
          <p:nvPr>
            <p:ph idx="1" type="body"/>
          </p:nvPr>
        </p:nvSpPr>
        <p:spPr>
          <a:xfrm>
            <a:off x="675815" y="4722192"/>
            <a:ext cx="5409535" cy="4473900"/>
          </a:xfrm>
          <a:prstGeom prst="rect">
            <a:avLst/>
          </a:prstGeom>
          <a:noFill/>
          <a:ln>
            <a:noFill/>
          </a:ln>
        </p:spPr>
        <p:txBody>
          <a:bodyPr anchorCtr="0" anchor="t" bIns="91425" lIns="91425" rIns="91425" wrap="square" tIns="91425"/>
          <a:lstStyle>
            <a:lvl1pPr indent="0" lvl="0" marL="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0" lvl="1"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0" lvl="2"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0" lvl="3"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0" lvl="4"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9444385"/>
            <a:ext cx="2930039" cy="496586"/>
          </a:xfrm>
          <a:prstGeom prst="rect">
            <a:avLst/>
          </a:prstGeom>
          <a:noFill/>
          <a:ln>
            <a:noFill/>
          </a:ln>
        </p:spPr>
        <p:txBody>
          <a:bodyPr anchorCtr="0" anchor="b" bIns="91425" lIns="91425" rIns="91425" wrap="square" tIns="91425"/>
          <a:lstStyle>
            <a:lvl1pPr indent="0" lvl="0" marL="0" marR="0" rtl="0" algn="l">
              <a:spcBef>
                <a:spcPts val="0"/>
              </a:spcBef>
              <a:spcAft>
                <a:spcPts val="0"/>
              </a:spcAft>
              <a:buSzPts val="1400"/>
              <a:buNone/>
              <a:defRPr b="0" i="0" sz="1300" u="none" cap="none" strike="noStrike">
                <a:solidFill>
                  <a:schemeClr val="dk1"/>
                </a:solidFill>
                <a:latin typeface="Arial"/>
                <a:ea typeface="Arial"/>
                <a:cs typeface="Arial"/>
                <a:sym typeface="Arial"/>
              </a:defRPr>
            </a:lvl1pPr>
            <a:lvl2pPr indent="0" lvl="1" marL="4572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29613" y="9444385"/>
            <a:ext cx="2930039" cy="496586"/>
          </a:xfrm>
          <a:prstGeom prst="rect">
            <a:avLst/>
          </a:prstGeom>
          <a:noFill/>
          <a:ln>
            <a:noFill/>
          </a:ln>
        </p:spPr>
        <p:txBody>
          <a:bodyPr anchorCtr="0" anchor="b" bIns="47700" lIns="95425" rIns="95425" wrap="square" tIns="47700">
            <a:noAutofit/>
          </a:bodyPr>
          <a:lstStyle/>
          <a:p>
            <a:pPr indent="0" lvl="0" marL="0" marR="0" rtl="0" algn="r">
              <a:spcBef>
                <a:spcPts val="0"/>
              </a:spcBef>
              <a:spcAft>
                <a:spcPts val="0"/>
              </a:spcAft>
              <a:buNone/>
            </a:pPr>
            <a:fld id="{00000000-1234-1234-1234-123412341234}" type="slidenum">
              <a:rPr b="0" i="0" lang="en-US" sz="13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1" Type="http://schemas.openxmlformats.org/officeDocument/2006/relationships/hyperlink" Target="https://en.wikipedia.org/wiki/Exploration" TargetMode="External"/><Relationship Id="rId10" Type="http://schemas.openxmlformats.org/officeDocument/2006/relationships/hyperlink" Target="https://en.wikipedia.org/wiki/Supervised_learning" TargetMode="External"/><Relationship Id="rId13" Type="http://schemas.openxmlformats.org/officeDocument/2006/relationships/hyperlink" Target="https://en.wikipedia.org/wiki/Reinforcement_learning#cite_note-kaelbling-2" TargetMode="External"/><Relationship Id="rId12" Type="http://schemas.openxmlformats.org/officeDocument/2006/relationships/hyperlink" Target="https://en.wikipedia.org/wiki/Reinforcement_learning#cite_note-kaelbling-2" TargetMode="External"/><Relationship Id="rId1" Type="http://schemas.openxmlformats.org/officeDocument/2006/relationships/notesMaster" Target="../notesMasters/notesMaster1.xml"/><Relationship Id="rId2" Type="http://schemas.openxmlformats.org/officeDocument/2006/relationships/hyperlink" Target="https://en.wikipedia.org/wiki/Machine_learning" TargetMode="External"/><Relationship Id="rId3" Type="http://schemas.openxmlformats.org/officeDocument/2006/relationships/hyperlink" Target="https://en.wikipedia.org/wiki/Behaviorism" TargetMode="External"/><Relationship Id="rId4" Type="http://schemas.openxmlformats.org/officeDocument/2006/relationships/hyperlink" Target="https://en.wikipedia.org/wiki/Software_agent" TargetMode="External"/><Relationship Id="rId9" Type="http://schemas.openxmlformats.org/officeDocument/2006/relationships/hyperlink" Target="https://en.wikipedia.org/wiki/Reinforcement_learning#cite_note-1" TargetMode="External"/><Relationship Id="rId14" Type="http://schemas.openxmlformats.org/officeDocument/2006/relationships/hyperlink" Target="https://en.wikipedia.org/wiki/Multi-armed_bandit" TargetMode="External"/><Relationship Id="rId5" Type="http://schemas.openxmlformats.org/officeDocument/2006/relationships/hyperlink" Target="https://en.wikipedia.org/wiki/Action_selection" TargetMode="External"/><Relationship Id="rId6" Type="http://schemas.openxmlformats.org/officeDocument/2006/relationships/hyperlink" Target="https://en.wikipedia.org/wiki/Markov_decision_process" TargetMode="External"/><Relationship Id="rId7" Type="http://schemas.openxmlformats.org/officeDocument/2006/relationships/hyperlink" Target="https://en.wikipedia.org/wiki/Dynamic_programming" TargetMode="External"/><Relationship Id="rId8" Type="http://schemas.openxmlformats.org/officeDocument/2006/relationships/hyperlink" Target="https://en.wikipedia.org/wiki/Dynamic_programming"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Shape 67"/>
          <p:cNvSpPr txBox="1"/>
          <p:nvPr>
            <p:ph idx="12" type="sldNum"/>
          </p:nvPr>
        </p:nvSpPr>
        <p:spPr>
          <a:xfrm>
            <a:off x="3829613" y="9444385"/>
            <a:ext cx="2930039" cy="496586"/>
          </a:xfrm>
          <a:prstGeom prst="rect">
            <a:avLst/>
          </a:prstGeom>
          <a:noFill/>
          <a:ln>
            <a:noFill/>
          </a:ln>
        </p:spPr>
        <p:txBody>
          <a:bodyPr anchorCtr="0" anchor="b" bIns="47700" lIns="95425" rIns="95425" wrap="square" tIns="47700">
            <a:noAutofit/>
          </a:bodyPr>
          <a:lstStyle/>
          <a:p>
            <a:pPr indent="0" lvl="0" marL="0" marR="0" rtl="0" algn="r">
              <a:spcBef>
                <a:spcPts val="0"/>
              </a:spcBef>
              <a:spcAft>
                <a:spcPts val="0"/>
              </a:spcAft>
              <a:buNone/>
            </a:pPr>
            <a:fld id="{00000000-1234-1234-1234-123412341234}" type="slidenum">
              <a:rPr b="0" lang="en-US" sz="1300">
                <a:solidFill>
                  <a:schemeClr val="dk1"/>
                </a:solidFill>
                <a:latin typeface="Arial"/>
                <a:ea typeface="Arial"/>
                <a:cs typeface="Arial"/>
                <a:sym typeface="Arial"/>
              </a:rPr>
              <a:t>‹#›</a:t>
            </a:fld>
          </a:p>
        </p:txBody>
      </p:sp>
      <p:sp>
        <p:nvSpPr>
          <p:cNvPr id="68" name="Shape 68"/>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a:noFill/>
          <a:ln>
            <a:noFill/>
          </a:ln>
        </p:spPr>
      </p:sp>
      <p:sp>
        <p:nvSpPr>
          <p:cNvPr id="69" name="Shape 69"/>
          <p:cNvSpPr txBox="1"/>
          <p:nvPr>
            <p:ph idx="1" type="body"/>
          </p:nvPr>
        </p:nvSpPr>
        <p:spPr>
          <a:xfrm>
            <a:off x="675815" y="4722192"/>
            <a:ext cx="5409535" cy="4473900"/>
          </a:xfrm>
          <a:prstGeom prst="rect">
            <a:avLst/>
          </a:prstGeom>
          <a:noFill/>
          <a:ln>
            <a:noFill/>
          </a:ln>
        </p:spPr>
        <p:txBody>
          <a:bodyPr anchorCtr="0" anchor="t" bIns="47700" lIns="95425" rIns="95425" wrap="square" tIns="47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txBox="1"/>
          <p:nvPr>
            <p:ph idx="1" type="body"/>
          </p:nvPr>
        </p:nvSpPr>
        <p:spPr>
          <a:xfrm>
            <a:off x="675815" y="4722192"/>
            <a:ext cx="5409535" cy="4473900"/>
          </a:xfrm>
          <a:prstGeom prst="rect">
            <a:avLst/>
          </a:prstGeom>
        </p:spPr>
        <p:txBody>
          <a:bodyPr anchorCtr="0" anchor="t" bIns="91425" lIns="91425" rIns="91425" wrap="square" tIns="91425">
            <a:noAutofit/>
          </a:bodyPr>
          <a:lstStyle/>
          <a:p>
            <a:pPr lvl="0">
              <a:spcBef>
                <a:spcPts val="0"/>
              </a:spcBef>
              <a:buNone/>
            </a:pPr>
            <a:r>
              <a:t/>
            </a:r>
            <a:endParaRPr/>
          </a:p>
        </p:txBody>
      </p:sp>
      <p:sp>
        <p:nvSpPr>
          <p:cNvPr id="212" name="Shape 212"/>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txBox="1"/>
          <p:nvPr>
            <p:ph idx="1" type="body"/>
          </p:nvPr>
        </p:nvSpPr>
        <p:spPr>
          <a:xfrm>
            <a:off x="675815" y="4722192"/>
            <a:ext cx="5409535" cy="4473900"/>
          </a:xfrm>
          <a:prstGeom prst="rect">
            <a:avLst/>
          </a:prstGeom>
        </p:spPr>
        <p:txBody>
          <a:bodyPr anchorCtr="0" anchor="t" bIns="91425" lIns="91425" rIns="91425" wrap="square" tIns="91425">
            <a:noAutofit/>
          </a:bodyPr>
          <a:lstStyle/>
          <a:p>
            <a:pPr lvl="0">
              <a:spcBef>
                <a:spcPts val="0"/>
              </a:spcBef>
              <a:buNone/>
            </a:pPr>
            <a:r>
              <a:t/>
            </a:r>
            <a:endParaRPr/>
          </a:p>
        </p:txBody>
      </p:sp>
      <p:sp>
        <p:nvSpPr>
          <p:cNvPr id="221" name="Shape 221"/>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txBox="1"/>
          <p:nvPr>
            <p:ph idx="1" type="body"/>
          </p:nvPr>
        </p:nvSpPr>
        <p:spPr>
          <a:xfrm>
            <a:off x="675815" y="4722192"/>
            <a:ext cx="5409535" cy="4473900"/>
          </a:xfrm>
          <a:prstGeom prst="rect">
            <a:avLst/>
          </a:prstGeom>
        </p:spPr>
        <p:txBody>
          <a:bodyPr anchorCtr="0" anchor="t" bIns="91425" lIns="91425" rIns="91425" wrap="square" tIns="91425">
            <a:noAutofit/>
          </a:bodyPr>
          <a:lstStyle/>
          <a:p>
            <a:pPr lvl="0">
              <a:spcBef>
                <a:spcPts val="0"/>
              </a:spcBef>
              <a:buNone/>
            </a:pPr>
            <a:r>
              <a:t/>
            </a:r>
            <a:endParaRPr/>
          </a:p>
        </p:txBody>
      </p:sp>
      <p:sp>
        <p:nvSpPr>
          <p:cNvPr id="245" name="Shape 245"/>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txBox="1"/>
          <p:nvPr>
            <p:ph idx="1" type="body"/>
          </p:nvPr>
        </p:nvSpPr>
        <p:spPr>
          <a:xfrm>
            <a:off x="675815" y="4722192"/>
            <a:ext cx="5409535" cy="4473900"/>
          </a:xfrm>
          <a:prstGeom prst="rect">
            <a:avLst/>
          </a:prstGeom>
        </p:spPr>
        <p:txBody>
          <a:bodyPr anchorCtr="0" anchor="t" bIns="91425" lIns="91425" rIns="91425" wrap="square" tIns="91425">
            <a:noAutofit/>
          </a:bodyPr>
          <a:lstStyle/>
          <a:p>
            <a:pPr lvl="0">
              <a:spcBef>
                <a:spcPts val="0"/>
              </a:spcBef>
              <a:buNone/>
            </a:pPr>
            <a:r>
              <a:t/>
            </a:r>
            <a:endParaRPr/>
          </a:p>
        </p:txBody>
      </p:sp>
      <p:sp>
        <p:nvSpPr>
          <p:cNvPr id="255" name="Shape 255"/>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txBox="1"/>
          <p:nvPr>
            <p:ph idx="1" type="body"/>
          </p:nvPr>
        </p:nvSpPr>
        <p:spPr>
          <a:xfrm>
            <a:off x="675815" y="4722192"/>
            <a:ext cx="5409535" cy="4473900"/>
          </a:xfrm>
          <a:prstGeom prst="rect">
            <a:avLst/>
          </a:prstGeom>
        </p:spPr>
        <p:txBody>
          <a:bodyPr anchorCtr="0" anchor="t" bIns="91425" lIns="91425" rIns="91425" wrap="square" tIns="91425">
            <a:noAutofit/>
          </a:bodyPr>
          <a:lstStyle/>
          <a:p>
            <a:pPr lvl="0">
              <a:spcBef>
                <a:spcPts val="0"/>
              </a:spcBef>
              <a:buNone/>
            </a:pPr>
            <a:r>
              <a:t/>
            </a:r>
            <a:endParaRPr/>
          </a:p>
        </p:txBody>
      </p:sp>
      <p:sp>
        <p:nvSpPr>
          <p:cNvPr id="264" name="Shape 264"/>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278" name="Shape 278"/>
          <p:cNvSpPr txBox="1"/>
          <p:nvPr>
            <p:ph idx="1" type="body"/>
          </p:nvPr>
        </p:nvSpPr>
        <p:spPr>
          <a:xfrm>
            <a:off x="675815" y="4722192"/>
            <a:ext cx="5409535" cy="4473900"/>
          </a:xfrm>
          <a:prstGeom prst="rect">
            <a:avLst/>
          </a:prstGeom>
          <a:noFill/>
          <a:ln>
            <a:noFill/>
          </a:ln>
        </p:spPr>
        <p:txBody>
          <a:bodyPr anchorCtr="0" anchor="t" bIns="47700" lIns="95425" rIns="95425" wrap="square" tIns="47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279" name="Shape 279"/>
          <p:cNvSpPr txBox="1"/>
          <p:nvPr>
            <p:ph idx="12" type="sldNum"/>
          </p:nvPr>
        </p:nvSpPr>
        <p:spPr>
          <a:xfrm>
            <a:off x="3829613" y="9444385"/>
            <a:ext cx="2930039" cy="496586"/>
          </a:xfrm>
          <a:prstGeom prst="rect">
            <a:avLst/>
          </a:prstGeom>
          <a:noFill/>
          <a:ln>
            <a:noFill/>
          </a:ln>
        </p:spPr>
        <p:txBody>
          <a:bodyPr anchorCtr="0" anchor="b" bIns="47700" lIns="95425" rIns="95425" wrap="square" tIns="47700">
            <a:noAutofit/>
          </a:bodyPr>
          <a:lstStyle/>
          <a:p>
            <a:pPr indent="0" lvl="0" marL="0" marR="0" rtl="0" algn="r">
              <a:spcBef>
                <a:spcPts val="0"/>
              </a:spcBef>
              <a:spcAft>
                <a:spcPts val="0"/>
              </a:spcAft>
              <a:buNone/>
            </a:pPr>
            <a:fld id="{00000000-1234-1234-1234-123412341234}" type="slidenum">
              <a:rPr b="0" lang="en-US" sz="1300">
                <a:solidFill>
                  <a:schemeClr val="dk1"/>
                </a:solidFill>
                <a:latin typeface="Arial"/>
                <a:ea typeface="Arial"/>
                <a:cs typeface="Arial"/>
                <a:sym typeface="Arial"/>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295" name="Shape 295"/>
          <p:cNvSpPr txBox="1"/>
          <p:nvPr>
            <p:ph idx="1" type="body"/>
          </p:nvPr>
        </p:nvSpPr>
        <p:spPr>
          <a:xfrm>
            <a:off x="675815" y="4722192"/>
            <a:ext cx="5409535" cy="4473900"/>
          </a:xfrm>
          <a:prstGeom prst="rect">
            <a:avLst/>
          </a:prstGeom>
          <a:noFill/>
          <a:ln>
            <a:noFill/>
          </a:ln>
        </p:spPr>
        <p:txBody>
          <a:bodyPr anchorCtr="0" anchor="t" bIns="47700" lIns="95425" rIns="95425" wrap="square" tIns="47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296" name="Shape 296"/>
          <p:cNvSpPr txBox="1"/>
          <p:nvPr>
            <p:ph idx="12" type="sldNum"/>
          </p:nvPr>
        </p:nvSpPr>
        <p:spPr>
          <a:xfrm>
            <a:off x="3829613" y="9444385"/>
            <a:ext cx="2930039" cy="496586"/>
          </a:xfrm>
          <a:prstGeom prst="rect">
            <a:avLst/>
          </a:prstGeom>
          <a:noFill/>
          <a:ln>
            <a:noFill/>
          </a:ln>
        </p:spPr>
        <p:txBody>
          <a:bodyPr anchorCtr="0" anchor="b" bIns="47700" lIns="95425" rIns="95425" wrap="square" tIns="47700">
            <a:noAutofit/>
          </a:bodyPr>
          <a:lstStyle/>
          <a:p>
            <a:pPr indent="0" lvl="0" marL="0" marR="0" rtl="0" algn="r">
              <a:spcBef>
                <a:spcPts val="0"/>
              </a:spcBef>
              <a:spcAft>
                <a:spcPts val="0"/>
              </a:spcAft>
              <a:buNone/>
            </a:pPr>
            <a:fld id="{00000000-1234-1234-1234-123412341234}" type="slidenum">
              <a:rPr b="0" lang="en-US" sz="1300">
                <a:solidFill>
                  <a:schemeClr val="dk1"/>
                </a:solidFill>
                <a:latin typeface="Arial"/>
                <a:ea typeface="Arial"/>
                <a:cs typeface="Arial"/>
                <a:sym typeface="Arial"/>
              </a:rPr>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319" name="Shape 319"/>
          <p:cNvSpPr txBox="1"/>
          <p:nvPr>
            <p:ph idx="1" type="body"/>
          </p:nvPr>
        </p:nvSpPr>
        <p:spPr>
          <a:xfrm>
            <a:off x="675815" y="4722192"/>
            <a:ext cx="5409535" cy="4473900"/>
          </a:xfrm>
          <a:prstGeom prst="rect">
            <a:avLst/>
          </a:prstGeom>
          <a:noFill/>
          <a:ln>
            <a:noFill/>
          </a:ln>
        </p:spPr>
        <p:txBody>
          <a:bodyPr anchorCtr="0" anchor="t" bIns="47700" lIns="95425" rIns="95425" wrap="square" tIns="47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320" name="Shape 320"/>
          <p:cNvSpPr txBox="1"/>
          <p:nvPr>
            <p:ph idx="12" type="sldNum"/>
          </p:nvPr>
        </p:nvSpPr>
        <p:spPr>
          <a:xfrm>
            <a:off x="3829613" y="9444385"/>
            <a:ext cx="2930039" cy="496586"/>
          </a:xfrm>
          <a:prstGeom prst="rect">
            <a:avLst/>
          </a:prstGeom>
          <a:noFill/>
          <a:ln>
            <a:noFill/>
          </a:ln>
        </p:spPr>
        <p:txBody>
          <a:bodyPr anchorCtr="0" anchor="b" bIns="47700" lIns="95425" rIns="95425" wrap="square" tIns="47700">
            <a:noAutofit/>
          </a:bodyPr>
          <a:lstStyle/>
          <a:p>
            <a:pPr indent="0" lvl="0" marL="0" marR="0" rtl="0" algn="r">
              <a:spcBef>
                <a:spcPts val="0"/>
              </a:spcBef>
              <a:spcAft>
                <a:spcPts val="0"/>
              </a:spcAft>
              <a:buNone/>
            </a:pPr>
            <a:fld id="{00000000-1234-1234-1234-123412341234}" type="slidenum">
              <a:rPr b="0" lang="en-US" sz="1300">
                <a:solidFill>
                  <a:schemeClr val="dk1"/>
                </a:solidFill>
                <a:latin typeface="Arial"/>
                <a:ea typeface="Arial"/>
                <a:cs typeface="Arial"/>
                <a:sym typeface="Arial"/>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txBox="1"/>
          <p:nvPr>
            <p:ph idx="1" type="body"/>
          </p:nvPr>
        </p:nvSpPr>
        <p:spPr>
          <a:xfrm>
            <a:off x="675815" y="4722192"/>
            <a:ext cx="5409535" cy="4473900"/>
          </a:xfrm>
          <a:prstGeom prst="rect">
            <a:avLst/>
          </a:prstGeom>
        </p:spPr>
        <p:txBody>
          <a:bodyPr anchorCtr="0" anchor="t" bIns="91425" lIns="91425" rIns="91425" wrap="square" tIns="91425">
            <a:noAutofit/>
          </a:bodyPr>
          <a:lstStyle/>
          <a:p>
            <a:pPr lvl="0">
              <a:spcBef>
                <a:spcPts val="0"/>
              </a:spcBef>
              <a:buNone/>
            </a:pPr>
            <a:r>
              <a:t/>
            </a:r>
            <a:endParaRPr/>
          </a:p>
        </p:txBody>
      </p:sp>
      <p:sp>
        <p:nvSpPr>
          <p:cNvPr id="348" name="Shape 348"/>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355" name="Shape 355"/>
          <p:cNvSpPr txBox="1"/>
          <p:nvPr>
            <p:ph idx="1" type="body"/>
          </p:nvPr>
        </p:nvSpPr>
        <p:spPr>
          <a:xfrm>
            <a:off x="675815" y="4722192"/>
            <a:ext cx="5409535" cy="4473900"/>
          </a:xfrm>
          <a:prstGeom prst="rect">
            <a:avLst/>
          </a:prstGeom>
          <a:noFill/>
          <a:ln>
            <a:noFill/>
          </a:ln>
        </p:spPr>
        <p:txBody>
          <a:bodyPr anchorCtr="0" anchor="t" bIns="47700" lIns="95425" rIns="95425" wrap="square" tIns="47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356" name="Shape 356"/>
          <p:cNvSpPr txBox="1"/>
          <p:nvPr>
            <p:ph idx="12" type="sldNum"/>
          </p:nvPr>
        </p:nvSpPr>
        <p:spPr>
          <a:xfrm>
            <a:off x="3829613" y="9444385"/>
            <a:ext cx="2930039" cy="496586"/>
          </a:xfrm>
          <a:prstGeom prst="rect">
            <a:avLst/>
          </a:prstGeom>
          <a:noFill/>
          <a:ln>
            <a:noFill/>
          </a:ln>
        </p:spPr>
        <p:txBody>
          <a:bodyPr anchorCtr="0" anchor="b" bIns="47700" lIns="95425" rIns="95425" wrap="square" tIns="47700">
            <a:noAutofit/>
          </a:bodyPr>
          <a:lstStyle/>
          <a:p>
            <a:pPr indent="0" lvl="0" marL="0" marR="0" rtl="0" algn="r">
              <a:spcBef>
                <a:spcPts val="0"/>
              </a:spcBef>
              <a:spcAft>
                <a:spcPts val="0"/>
              </a:spcAft>
              <a:buNone/>
            </a:pPr>
            <a:fld id="{00000000-1234-1234-1234-123412341234}" type="slidenum">
              <a:rPr b="0" lang="en-US" sz="1300">
                <a:solidFill>
                  <a:schemeClr val="dk1"/>
                </a:solidFill>
                <a:latin typeface="Arial"/>
                <a:ea typeface="Arial"/>
                <a:cs typeface="Arial"/>
                <a:sym typeface="Arial"/>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Shape 74"/>
          <p:cNvSpPr txBox="1"/>
          <p:nvPr>
            <p:ph idx="1" type="body"/>
          </p:nvPr>
        </p:nvSpPr>
        <p:spPr>
          <a:xfrm>
            <a:off x="675815" y="4722192"/>
            <a:ext cx="5409535" cy="4473900"/>
          </a:xfrm>
          <a:prstGeom prst="rect">
            <a:avLst/>
          </a:prstGeom>
        </p:spPr>
        <p:txBody>
          <a:bodyPr anchorCtr="0" anchor="t" bIns="91425" lIns="91425" rIns="91425" wrap="square" tIns="91425">
            <a:noAutofit/>
          </a:bodyPr>
          <a:lstStyle/>
          <a:p>
            <a:pPr lvl="0">
              <a:spcBef>
                <a:spcPts val="0"/>
              </a:spcBef>
              <a:buNone/>
            </a:pPr>
            <a:r>
              <a:t/>
            </a:r>
            <a:endParaRPr/>
          </a:p>
        </p:txBody>
      </p:sp>
      <p:sp>
        <p:nvSpPr>
          <p:cNvPr id="75" name="Shape 75"/>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371" name="Shape 371"/>
          <p:cNvSpPr txBox="1"/>
          <p:nvPr>
            <p:ph idx="1" type="body"/>
          </p:nvPr>
        </p:nvSpPr>
        <p:spPr>
          <a:xfrm>
            <a:off x="675815" y="4722192"/>
            <a:ext cx="5409535" cy="4473900"/>
          </a:xfrm>
          <a:prstGeom prst="rect">
            <a:avLst/>
          </a:prstGeom>
          <a:noFill/>
          <a:ln>
            <a:noFill/>
          </a:ln>
        </p:spPr>
        <p:txBody>
          <a:bodyPr anchorCtr="0" anchor="t" bIns="47700" lIns="95425" rIns="95425" wrap="square" tIns="47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372" name="Shape 372"/>
          <p:cNvSpPr txBox="1"/>
          <p:nvPr>
            <p:ph idx="12" type="sldNum"/>
          </p:nvPr>
        </p:nvSpPr>
        <p:spPr>
          <a:xfrm>
            <a:off x="3829613" y="9444385"/>
            <a:ext cx="2930039" cy="496586"/>
          </a:xfrm>
          <a:prstGeom prst="rect">
            <a:avLst/>
          </a:prstGeom>
          <a:noFill/>
          <a:ln>
            <a:noFill/>
          </a:ln>
        </p:spPr>
        <p:txBody>
          <a:bodyPr anchorCtr="0" anchor="b" bIns="47700" lIns="95425" rIns="95425" wrap="square" tIns="47700">
            <a:noAutofit/>
          </a:bodyPr>
          <a:lstStyle/>
          <a:p>
            <a:pPr indent="0" lvl="0" marL="0" marR="0" rtl="0" algn="r">
              <a:spcBef>
                <a:spcPts val="0"/>
              </a:spcBef>
              <a:spcAft>
                <a:spcPts val="0"/>
              </a:spcAft>
              <a:buNone/>
            </a:pPr>
            <a:fld id="{00000000-1234-1234-1234-123412341234}" type="slidenum">
              <a:rPr b="0" lang="en-US" sz="1300">
                <a:solidFill>
                  <a:schemeClr val="dk1"/>
                </a:solidFill>
                <a:latin typeface="Arial"/>
                <a:ea typeface="Arial"/>
                <a:cs typeface="Arial"/>
                <a:sym typeface="Arial"/>
              </a:rPr>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387" name="Shape 387"/>
          <p:cNvSpPr txBox="1"/>
          <p:nvPr>
            <p:ph idx="1" type="body"/>
          </p:nvPr>
        </p:nvSpPr>
        <p:spPr>
          <a:xfrm>
            <a:off x="675815" y="4722192"/>
            <a:ext cx="5409535" cy="4473900"/>
          </a:xfrm>
          <a:prstGeom prst="rect">
            <a:avLst/>
          </a:prstGeom>
          <a:noFill/>
          <a:ln>
            <a:noFill/>
          </a:ln>
        </p:spPr>
        <p:txBody>
          <a:bodyPr anchorCtr="0" anchor="t" bIns="47700" lIns="95425" rIns="95425" wrap="square" tIns="47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388" name="Shape 388"/>
          <p:cNvSpPr txBox="1"/>
          <p:nvPr>
            <p:ph idx="12" type="sldNum"/>
          </p:nvPr>
        </p:nvSpPr>
        <p:spPr>
          <a:xfrm>
            <a:off x="3829613" y="9444385"/>
            <a:ext cx="2930039" cy="496586"/>
          </a:xfrm>
          <a:prstGeom prst="rect">
            <a:avLst/>
          </a:prstGeom>
          <a:noFill/>
          <a:ln>
            <a:noFill/>
          </a:ln>
        </p:spPr>
        <p:txBody>
          <a:bodyPr anchorCtr="0" anchor="b" bIns="47700" lIns="95425" rIns="95425" wrap="square" tIns="47700">
            <a:noAutofit/>
          </a:bodyPr>
          <a:lstStyle/>
          <a:p>
            <a:pPr indent="0" lvl="0" marL="0" marR="0" rtl="0" algn="r">
              <a:spcBef>
                <a:spcPts val="0"/>
              </a:spcBef>
              <a:spcAft>
                <a:spcPts val="0"/>
              </a:spcAft>
              <a:buNone/>
            </a:pPr>
            <a:fld id="{00000000-1234-1234-1234-123412341234}" type="slidenum">
              <a:rPr b="0" lang="en-US" sz="1300">
                <a:solidFill>
                  <a:schemeClr val="dk1"/>
                </a:solidFill>
                <a:latin typeface="Arial"/>
                <a:ea typeface="Arial"/>
                <a:cs typeface="Arial"/>
                <a:sym typeface="Arial"/>
              </a:rPr>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Shape 401"/>
          <p:cNvSpPr txBox="1"/>
          <p:nvPr>
            <p:ph idx="1" type="body"/>
          </p:nvPr>
        </p:nvSpPr>
        <p:spPr>
          <a:xfrm>
            <a:off x="675815" y="4722192"/>
            <a:ext cx="5409535" cy="4473900"/>
          </a:xfrm>
          <a:prstGeom prst="rect">
            <a:avLst/>
          </a:prstGeom>
        </p:spPr>
        <p:txBody>
          <a:bodyPr anchorCtr="0" anchor="t" bIns="91425" lIns="91425" rIns="91425" wrap="square" tIns="91425">
            <a:noAutofit/>
          </a:bodyPr>
          <a:lstStyle/>
          <a:p>
            <a:pPr lvl="0">
              <a:spcBef>
                <a:spcPts val="0"/>
              </a:spcBef>
              <a:buNone/>
            </a:pPr>
            <a:r>
              <a:t/>
            </a:r>
            <a:endParaRPr/>
          </a:p>
        </p:txBody>
      </p:sp>
      <p:sp>
        <p:nvSpPr>
          <p:cNvPr id="402" name="Shape 402"/>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Shape 416"/>
          <p:cNvSpPr txBox="1"/>
          <p:nvPr>
            <p:ph idx="1" type="body"/>
          </p:nvPr>
        </p:nvSpPr>
        <p:spPr>
          <a:xfrm>
            <a:off x="675815" y="4722192"/>
            <a:ext cx="5409535" cy="4473900"/>
          </a:xfrm>
          <a:prstGeom prst="rect">
            <a:avLst/>
          </a:prstGeom>
        </p:spPr>
        <p:txBody>
          <a:bodyPr anchorCtr="0" anchor="t" bIns="91425" lIns="91425" rIns="91425" wrap="square" tIns="91425">
            <a:noAutofit/>
          </a:bodyPr>
          <a:lstStyle/>
          <a:p>
            <a:pPr lvl="0">
              <a:spcBef>
                <a:spcPts val="0"/>
              </a:spcBef>
              <a:buNone/>
            </a:pPr>
            <a:r>
              <a:t/>
            </a:r>
            <a:endParaRPr/>
          </a:p>
        </p:txBody>
      </p:sp>
      <p:sp>
        <p:nvSpPr>
          <p:cNvPr id="417" name="Shape 417"/>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424" name="Shape 424"/>
          <p:cNvSpPr txBox="1"/>
          <p:nvPr>
            <p:ph idx="1" type="body"/>
          </p:nvPr>
        </p:nvSpPr>
        <p:spPr>
          <a:xfrm>
            <a:off x="675815" y="4722192"/>
            <a:ext cx="5409535" cy="4473900"/>
          </a:xfrm>
          <a:prstGeom prst="rect">
            <a:avLst/>
          </a:prstGeom>
          <a:noFill/>
          <a:ln>
            <a:noFill/>
          </a:ln>
        </p:spPr>
        <p:txBody>
          <a:bodyPr anchorCtr="0" anchor="t" bIns="47700" lIns="95425" rIns="95425" wrap="square" tIns="47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425" name="Shape 425"/>
          <p:cNvSpPr txBox="1"/>
          <p:nvPr>
            <p:ph idx="12" type="sldNum"/>
          </p:nvPr>
        </p:nvSpPr>
        <p:spPr>
          <a:xfrm>
            <a:off x="3829613" y="9444385"/>
            <a:ext cx="2930039" cy="496586"/>
          </a:xfrm>
          <a:prstGeom prst="rect">
            <a:avLst/>
          </a:prstGeom>
          <a:noFill/>
          <a:ln>
            <a:noFill/>
          </a:ln>
        </p:spPr>
        <p:txBody>
          <a:bodyPr anchorCtr="0" anchor="b" bIns="47700" lIns="95425" rIns="95425" wrap="square" tIns="47700">
            <a:noAutofit/>
          </a:bodyPr>
          <a:lstStyle/>
          <a:p>
            <a:pPr indent="0" lvl="0" marL="0" marR="0" rtl="0" algn="r">
              <a:spcBef>
                <a:spcPts val="0"/>
              </a:spcBef>
              <a:spcAft>
                <a:spcPts val="0"/>
              </a:spcAft>
              <a:buNone/>
            </a:pPr>
            <a:fld id="{00000000-1234-1234-1234-123412341234}" type="slidenum">
              <a:rPr b="0" lang="en-US" sz="1300">
                <a:solidFill>
                  <a:schemeClr val="dk1"/>
                </a:solidFill>
                <a:latin typeface="Arial"/>
                <a:ea typeface="Arial"/>
                <a:cs typeface="Arial"/>
                <a:sym typeface="Arial"/>
              </a:rPr>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440" name="Shape 440"/>
          <p:cNvSpPr txBox="1"/>
          <p:nvPr>
            <p:ph idx="1" type="body"/>
          </p:nvPr>
        </p:nvSpPr>
        <p:spPr>
          <a:xfrm>
            <a:off x="675815" y="4722192"/>
            <a:ext cx="5409535" cy="4473900"/>
          </a:xfrm>
          <a:prstGeom prst="rect">
            <a:avLst/>
          </a:prstGeom>
          <a:noFill/>
          <a:ln>
            <a:noFill/>
          </a:ln>
        </p:spPr>
        <p:txBody>
          <a:bodyPr anchorCtr="0" anchor="t" bIns="47700" lIns="95425" rIns="95425" wrap="square" tIns="47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441" name="Shape 441"/>
          <p:cNvSpPr txBox="1"/>
          <p:nvPr>
            <p:ph idx="12" type="sldNum"/>
          </p:nvPr>
        </p:nvSpPr>
        <p:spPr>
          <a:xfrm>
            <a:off x="3829613" y="9444385"/>
            <a:ext cx="2930039" cy="496586"/>
          </a:xfrm>
          <a:prstGeom prst="rect">
            <a:avLst/>
          </a:prstGeom>
          <a:noFill/>
          <a:ln>
            <a:noFill/>
          </a:ln>
        </p:spPr>
        <p:txBody>
          <a:bodyPr anchorCtr="0" anchor="b" bIns="47700" lIns="95425" rIns="95425" wrap="square" tIns="47700">
            <a:noAutofit/>
          </a:bodyPr>
          <a:lstStyle/>
          <a:p>
            <a:pPr indent="0" lvl="0" marL="0" marR="0" rtl="0" algn="r">
              <a:spcBef>
                <a:spcPts val="0"/>
              </a:spcBef>
              <a:spcAft>
                <a:spcPts val="0"/>
              </a:spcAft>
              <a:buNone/>
            </a:pPr>
            <a:fld id="{00000000-1234-1234-1234-123412341234}" type="slidenum">
              <a:rPr b="0" lang="en-US" sz="1300">
                <a:solidFill>
                  <a:schemeClr val="dk1"/>
                </a:solidFill>
                <a:latin typeface="Arial"/>
                <a:ea typeface="Arial"/>
                <a:cs typeface="Arial"/>
                <a:sym typeface="Arial"/>
              </a:rPr>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Shape 453"/>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454" name="Shape 454"/>
          <p:cNvSpPr txBox="1"/>
          <p:nvPr>
            <p:ph idx="1" type="body"/>
          </p:nvPr>
        </p:nvSpPr>
        <p:spPr>
          <a:xfrm>
            <a:off x="675815" y="4722192"/>
            <a:ext cx="5409535" cy="4473900"/>
          </a:xfrm>
          <a:prstGeom prst="rect">
            <a:avLst/>
          </a:prstGeom>
          <a:noFill/>
          <a:ln>
            <a:noFill/>
          </a:ln>
        </p:spPr>
        <p:txBody>
          <a:bodyPr anchorCtr="0" anchor="t" bIns="47700" lIns="95425" rIns="95425" wrap="square" tIns="47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455" name="Shape 455"/>
          <p:cNvSpPr txBox="1"/>
          <p:nvPr>
            <p:ph idx="12" type="sldNum"/>
          </p:nvPr>
        </p:nvSpPr>
        <p:spPr>
          <a:xfrm>
            <a:off x="3829613" y="9444385"/>
            <a:ext cx="2930039" cy="496586"/>
          </a:xfrm>
          <a:prstGeom prst="rect">
            <a:avLst/>
          </a:prstGeom>
          <a:noFill/>
          <a:ln>
            <a:noFill/>
          </a:ln>
        </p:spPr>
        <p:txBody>
          <a:bodyPr anchorCtr="0" anchor="b" bIns="47700" lIns="95425" rIns="95425" wrap="square" tIns="47700">
            <a:noAutofit/>
          </a:bodyPr>
          <a:lstStyle/>
          <a:p>
            <a:pPr indent="0" lvl="0" marL="0" marR="0" rtl="0" algn="r">
              <a:spcBef>
                <a:spcPts val="0"/>
              </a:spcBef>
              <a:spcAft>
                <a:spcPts val="0"/>
              </a:spcAft>
              <a:buNone/>
            </a:pPr>
            <a:fld id="{00000000-1234-1234-1234-123412341234}" type="slidenum">
              <a:rPr b="0" lang="en-US" sz="1300">
                <a:solidFill>
                  <a:schemeClr val="dk1"/>
                </a:solidFill>
                <a:latin typeface="Arial"/>
                <a:ea typeface="Arial"/>
                <a:cs typeface="Arial"/>
                <a:sym typeface="Arial"/>
              </a:rPr>
              <a:t>‹#›</a:t>
            </a:fld>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Shape 474"/>
          <p:cNvSpPr txBox="1"/>
          <p:nvPr>
            <p:ph idx="1" type="body"/>
          </p:nvPr>
        </p:nvSpPr>
        <p:spPr>
          <a:xfrm>
            <a:off x="675815" y="4722192"/>
            <a:ext cx="5409535" cy="4473900"/>
          </a:xfrm>
          <a:prstGeom prst="rect">
            <a:avLst/>
          </a:prstGeom>
        </p:spPr>
        <p:txBody>
          <a:bodyPr anchorCtr="0" anchor="t" bIns="91425" lIns="91425" rIns="91425" wrap="square" tIns="91425">
            <a:noAutofit/>
          </a:bodyPr>
          <a:lstStyle/>
          <a:p>
            <a:pPr lvl="0">
              <a:spcBef>
                <a:spcPts val="0"/>
              </a:spcBef>
              <a:buNone/>
            </a:pPr>
            <a:r>
              <a:t/>
            </a:r>
            <a:endParaRPr/>
          </a:p>
        </p:txBody>
      </p:sp>
      <p:sp>
        <p:nvSpPr>
          <p:cNvPr id="475" name="Shape 475"/>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Shape 498"/>
          <p:cNvSpPr txBox="1"/>
          <p:nvPr>
            <p:ph idx="1" type="body"/>
          </p:nvPr>
        </p:nvSpPr>
        <p:spPr>
          <a:xfrm>
            <a:off x="675815" y="4722192"/>
            <a:ext cx="5409535" cy="4473900"/>
          </a:xfrm>
          <a:prstGeom prst="rect">
            <a:avLst/>
          </a:prstGeom>
        </p:spPr>
        <p:txBody>
          <a:bodyPr anchorCtr="0" anchor="t" bIns="91425" lIns="91425" rIns="91425" wrap="square" tIns="91425">
            <a:noAutofit/>
          </a:bodyPr>
          <a:lstStyle/>
          <a:p>
            <a:pPr lvl="0">
              <a:spcBef>
                <a:spcPts val="0"/>
              </a:spcBef>
              <a:buNone/>
            </a:pPr>
            <a:r>
              <a:t/>
            </a:r>
            <a:endParaRPr/>
          </a:p>
        </p:txBody>
      </p:sp>
      <p:sp>
        <p:nvSpPr>
          <p:cNvPr id="499" name="Shape 499"/>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Shape 505"/>
          <p:cNvSpPr txBox="1"/>
          <p:nvPr>
            <p:ph idx="1" type="body"/>
          </p:nvPr>
        </p:nvSpPr>
        <p:spPr>
          <a:xfrm>
            <a:off x="675815" y="4722192"/>
            <a:ext cx="5409535" cy="4473900"/>
          </a:xfrm>
          <a:prstGeom prst="rect">
            <a:avLst/>
          </a:prstGeom>
        </p:spPr>
        <p:txBody>
          <a:bodyPr anchorCtr="0" anchor="t" bIns="91425" lIns="91425" rIns="91425" wrap="square" tIns="91425">
            <a:noAutofit/>
          </a:bodyPr>
          <a:lstStyle/>
          <a:p>
            <a:pPr lvl="0">
              <a:spcBef>
                <a:spcPts val="0"/>
              </a:spcBef>
              <a:buNone/>
            </a:pPr>
            <a:r>
              <a:t/>
            </a:r>
            <a:endParaRPr/>
          </a:p>
        </p:txBody>
      </p:sp>
      <p:sp>
        <p:nvSpPr>
          <p:cNvPr id="506" name="Shape 506"/>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txBox="1"/>
          <p:nvPr>
            <p:ph idx="1" type="body"/>
          </p:nvPr>
        </p:nvSpPr>
        <p:spPr>
          <a:xfrm>
            <a:off x="675815" y="4722192"/>
            <a:ext cx="5409535" cy="4473900"/>
          </a:xfrm>
          <a:prstGeom prst="rect">
            <a:avLst/>
          </a:prstGeom>
        </p:spPr>
        <p:txBody>
          <a:bodyPr anchorCtr="0" anchor="t" bIns="91425" lIns="91425" rIns="91425" wrap="square" tIns="91425">
            <a:noAutofit/>
          </a:bodyPr>
          <a:lstStyle/>
          <a:p>
            <a:pPr lvl="0">
              <a:spcBef>
                <a:spcPts val="0"/>
              </a:spcBef>
              <a:buNone/>
            </a:pPr>
            <a:r>
              <a:t/>
            </a:r>
            <a:endParaRPr/>
          </a:p>
        </p:txBody>
      </p:sp>
      <p:sp>
        <p:nvSpPr>
          <p:cNvPr id="82" name="Shape 82"/>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Shape 521"/>
          <p:cNvSpPr txBox="1"/>
          <p:nvPr>
            <p:ph idx="1" type="body"/>
          </p:nvPr>
        </p:nvSpPr>
        <p:spPr>
          <a:xfrm>
            <a:off x="675815" y="4722192"/>
            <a:ext cx="5409535" cy="4473900"/>
          </a:xfrm>
          <a:prstGeom prst="rect">
            <a:avLst/>
          </a:prstGeom>
        </p:spPr>
        <p:txBody>
          <a:bodyPr anchorCtr="0" anchor="t" bIns="91425" lIns="91425" rIns="91425" wrap="square" tIns="91425">
            <a:noAutofit/>
          </a:bodyPr>
          <a:lstStyle/>
          <a:p>
            <a:pPr lvl="0">
              <a:spcBef>
                <a:spcPts val="0"/>
              </a:spcBef>
              <a:buNone/>
            </a:pPr>
            <a:r>
              <a:t/>
            </a:r>
            <a:endParaRPr/>
          </a:p>
        </p:txBody>
      </p:sp>
      <p:sp>
        <p:nvSpPr>
          <p:cNvPr id="522" name="Shape 522"/>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Shape 532"/>
          <p:cNvSpPr txBox="1"/>
          <p:nvPr>
            <p:ph idx="1" type="body"/>
          </p:nvPr>
        </p:nvSpPr>
        <p:spPr>
          <a:xfrm>
            <a:off x="675815" y="4722192"/>
            <a:ext cx="5409535" cy="4473900"/>
          </a:xfrm>
          <a:prstGeom prst="rect">
            <a:avLst/>
          </a:prstGeom>
        </p:spPr>
        <p:txBody>
          <a:bodyPr anchorCtr="0" anchor="t" bIns="91425" lIns="91425" rIns="91425" wrap="square" tIns="91425">
            <a:noAutofit/>
          </a:bodyPr>
          <a:lstStyle/>
          <a:p>
            <a:pPr lvl="0">
              <a:spcBef>
                <a:spcPts val="0"/>
              </a:spcBef>
              <a:buNone/>
            </a:pPr>
            <a:r>
              <a:t/>
            </a:r>
            <a:endParaRPr/>
          </a:p>
        </p:txBody>
      </p:sp>
      <p:sp>
        <p:nvSpPr>
          <p:cNvPr id="533" name="Shape 533"/>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Shape 550"/>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551" name="Shape 551"/>
          <p:cNvSpPr txBox="1"/>
          <p:nvPr>
            <p:ph idx="1" type="body"/>
          </p:nvPr>
        </p:nvSpPr>
        <p:spPr>
          <a:xfrm>
            <a:off x="675815" y="4722192"/>
            <a:ext cx="5409535" cy="4473900"/>
          </a:xfrm>
          <a:prstGeom prst="rect">
            <a:avLst/>
          </a:prstGeom>
          <a:noFill/>
          <a:ln>
            <a:noFill/>
          </a:ln>
        </p:spPr>
        <p:txBody>
          <a:bodyPr anchorCtr="0" anchor="t" bIns="47700" lIns="95425" rIns="95425" wrap="square" tIns="47700">
            <a:noAutofit/>
          </a:bodyPr>
          <a:lstStyle/>
          <a:p>
            <a:pPr indent="-7620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552" name="Shape 552"/>
          <p:cNvSpPr txBox="1"/>
          <p:nvPr>
            <p:ph idx="12" type="sldNum"/>
          </p:nvPr>
        </p:nvSpPr>
        <p:spPr>
          <a:xfrm>
            <a:off x="3829613" y="9444385"/>
            <a:ext cx="2930039" cy="496586"/>
          </a:xfrm>
          <a:prstGeom prst="rect">
            <a:avLst/>
          </a:prstGeom>
          <a:noFill/>
          <a:ln>
            <a:noFill/>
          </a:ln>
        </p:spPr>
        <p:txBody>
          <a:bodyPr anchorCtr="0" anchor="b" bIns="47700" lIns="95425" rIns="95425" wrap="square" tIns="47700">
            <a:noAutofit/>
          </a:bodyPr>
          <a:lstStyle/>
          <a:p>
            <a:pPr indent="0" lvl="0" marL="0" marR="0" rtl="0" algn="r">
              <a:spcBef>
                <a:spcPts val="0"/>
              </a:spcBef>
              <a:spcAft>
                <a:spcPts val="0"/>
              </a:spcAft>
              <a:buNone/>
            </a:pPr>
            <a:fld id="{00000000-1234-1234-1234-123412341234}" type="slidenum">
              <a:rPr b="0" lang="en-US" sz="1300">
                <a:solidFill>
                  <a:schemeClr val="dk1"/>
                </a:solidFill>
                <a:latin typeface="Arial"/>
                <a:ea typeface="Arial"/>
                <a:cs typeface="Arial"/>
                <a:sym typeface="Arial"/>
              </a:rPr>
              <a:t>‹#›</a:t>
            </a:fld>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Shape 567"/>
          <p:cNvSpPr txBox="1"/>
          <p:nvPr>
            <p:ph idx="1" type="body"/>
          </p:nvPr>
        </p:nvSpPr>
        <p:spPr>
          <a:xfrm>
            <a:off x="675815" y="4722192"/>
            <a:ext cx="5409535" cy="4473900"/>
          </a:xfrm>
          <a:prstGeom prst="rect">
            <a:avLst/>
          </a:prstGeom>
        </p:spPr>
        <p:txBody>
          <a:bodyPr anchorCtr="0" anchor="t" bIns="91425" lIns="91425" rIns="91425" wrap="square" tIns="91425">
            <a:noAutofit/>
          </a:bodyPr>
          <a:lstStyle/>
          <a:p>
            <a:pPr lvl="0">
              <a:spcBef>
                <a:spcPts val="0"/>
              </a:spcBef>
              <a:buNone/>
            </a:pPr>
            <a:r>
              <a:t/>
            </a:r>
            <a:endParaRPr/>
          </a:p>
        </p:txBody>
      </p:sp>
      <p:sp>
        <p:nvSpPr>
          <p:cNvPr id="568" name="Shape 568"/>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Shape 574"/>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575" name="Shape 575"/>
          <p:cNvSpPr txBox="1"/>
          <p:nvPr>
            <p:ph idx="1" type="body"/>
          </p:nvPr>
        </p:nvSpPr>
        <p:spPr>
          <a:xfrm>
            <a:off x="675815" y="4722192"/>
            <a:ext cx="5409535" cy="4473900"/>
          </a:xfrm>
          <a:prstGeom prst="rect">
            <a:avLst/>
          </a:prstGeom>
          <a:noFill/>
          <a:ln>
            <a:noFill/>
          </a:ln>
        </p:spPr>
        <p:txBody>
          <a:bodyPr anchorCtr="0" anchor="t" bIns="47700" lIns="95425" rIns="95425" wrap="square" tIns="47700">
            <a:noAutofit/>
          </a:bodyPr>
          <a:lstStyle/>
          <a:p>
            <a:pPr indent="-171450" lvl="0" marL="171450" marR="0" rtl="0" algn="l">
              <a:spcBef>
                <a:spcPts val="0"/>
              </a:spcBef>
              <a:spcAft>
                <a:spcPts val="0"/>
              </a:spcAft>
              <a:buClr>
                <a:schemeClr val="dk1"/>
              </a:buClr>
              <a:buSzPts val="1200"/>
              <a:buFont typeface="Arial"/>
              <a:buChar char="•"/>
            </a:pPr>
            <a:r>
              <a:rPr b="1" i="0" lang="en-US" sz="1200" u="none" cap="none" strike="noStrike">
                <a:solidFill>
                  <a:schemeClr val="dk1"/>
                </a:solidFill>
                <a:latin typeface="Arial"/>
                <a:ea typeface="Arial"/>
                <a:cs typeface="Arial"/>
                <a:sym typeface="Arial"/>
              </a:rPr>
              <a:t>参考： https://en.wikipedia.org/wiki/Reinforcement_learning</a:t>
            </a:r>
          </a:p>
          <a:p>
            <a:pPr indent="-76200" lvl="0" marL="0" marR="0" rtl="0" algn="l">
              <a:spcBef>
                <a:spcPts val="360"/>
              </a:spcBef>
              <a:spcAft>
                <a:spcPts val="0"/>
              </a:spcAft>
              <a:buClr>
                <a:schemeClr val="dk1"/>
              </a:buClr>
              <a:buSzPts val="1200"/>
              <a:buFont typeface="Arial"/>
              <a:buNone/>
            </a:pPr>
            <a:r>
              <a:t/>
            </a:r>
            <a:endParaRPr b="1" i="0" sz="1200" u="none" cap="none" strike="noStrike">
              <a:solidFill>
                <a:schemeClr val="dk1"/>
              </a:solidFill>
              <a:latin typeface="Arial"/>
              <a:ea typeface="Arial"/>
              <a:cs typeface="Arial"/>
              <a:sym typeface="Arial"/>
            </a:endParaRPr>
          </a:p>
          <a:p>
            <a:pPr indent="0" lvl="0" marL="0" marR="0" rtl="0" algn="l">
              <a:spcBef>
                <a:spcPts val="360"/>
              </a:spcBef>
              <a:spcAft>
                <a:spcPts val="0"/>
              </a:spcAft>
              <a:buNone/>
            </a:pPr>
            <a:r>
              <a:rPr b="1" i="0" lang="en-US" sz="1200" u="none" cap="none" strike="noStrike">
                <a:solidFill>
                  <a:schemeClr val="dk1"/>
                </a:solidFill>
                <a:latin typeface="Arial"/>
                <a:ea typeface="Arial"/>
                <a:cs typeface="Arial"/>
                <a:sym typeface="Arial"/>
              </a:rPr>
              <a:t>Concept of RL:</a:t>
            </a:r>
          </a:p>
          <a:p>
            <a:pPr indent="0" lvl="0" marL="0" marR="0" rtl="0" algn="l">
              <a:spcBef>
                <a:spcPts val="360"/>
              </a:spcBef>
              <a:spcAft>
                <a:spcPts val="0"/>
              </a:spcAft>
              <a:buNone/>
            </a:pPr>
            <a:r>
              <a:rPr b="1" i="0" lang="en-US" sz="1200" u="none" cap="none" strike="noStrike">
                <a:solidFill>
                  <a:schemeClr val="dk1"/>
                </a:solidFill>
                <a:latin typeface="Arial"/>
                <a:ea typeface="Arial"/>
                <a:cs typeface="Arial"/>
                <a:sym typeface="Arial"/>
              </a:rPr>
              <a:t>Goal: Reinforcement learning</a:t>
            </a:r>
            <a:r>
              <a:rPr b="0" i="0" lang="en-US" sz="1200" u="none" cap="none" strike="noStrike">
                <a:solidFill>
                  <a:schemeClr val="dk1"/>
                </a:solidFill>
                <a:latin typeface="Arial"/>
                <a:ea typeface="Arial"/>
                <a:cs typeface="Arial"/>
                <a:sym typeface="Arial"/>
              </a:rPr>
              <a:t> (</a:t>
            </a:r>
            <a:r>
              <a:rPr b="1" i="0" lang="en-US" sz="1200" u="none" cap="none" strike="noStrike">
                <a:solidFill>
                  <a:schemeClr val="dk1"/>
                </a:solidFill>
                <a:latin typeface="Arial"/>
                <a:ea typeface="Arial"/>
                <a:cs typeface="Arial"/>
                <a:sym typeface="Arial"/>
              </a:rPr>
              <a:t>RL</a:t>
            </a:r>
            <a:r>
              <a:rPr b="0" i="0" lang="en-US" sz="1200" u="none" cap="none" strike="noStrike">
                <a:solidFill>
                  <a:schemeClr val="dk1"/>
                </a:solidFill>
                <a:latin typeface="Arial"/>
                <a:ea typeface="Arial"/>
                <a:cs typeface="Arial"/>
                <a:sym typeface="Arial"/>
              </a:rPr>
              <a:t>) is an area of </a:t>
            </a:r>
            <a:r>
              <a:rPr b="0" i="0" lang="en-US" sz="1200" u="sng" cap="none" strike="noStrike">
                <a:solidFill>
                  <a:schemeClr val="hlink"/>
                </a:solidFill>
                <a:latin typeface="Arial"/>
                <a:ea typeface="Arial"/>
                <a:cs typeface="Arial"/>
                <a:sym typeface="Arial"/>
                <a:hlinkClick r:id="rId2"/>
              </a:rPr>
              <a:t>machine learning</a:t>
            </a:r>
            <a:r>
              <a:rPr b="0" i="0" lang="en-US" sz="1200" u="none" cap="none" strike="noStrike">
                <a:solidFill>
                  <a:schemeClr val="dk1"/>
                </a:solidFill>
                <a:latin typeface="Arial"/>
                <a:ea typeface="Arial"/>
                <a:cs typeface="Arial"/>
                <a:sym typeface="Arial"/>
              </a:rPr>
              <a:t> inspired by </a:t>
            </a:r>
            <a:r>
              <a:rPr b="0" i="0" lang="en-US" sz="1200" u="sng" cap="none" strike="noStrike">
                <a:solidFill>
                  <a:schemeClr val="hlink"/>
                </a:solidFill>
                <a:latin typeface="Arial"/>
                <a:ea typeface="Arial"/>
                <a:cs typeface="Arial"/>
                <a:sym typeface="Arial"/>
                <a:hlinkClick r:id="rId3"/>
              </a:rPr>
              <a:t>behaviourist psychology</a:t>
            </a:r>
            <a:r>
              <a:rPr b="0" i="0" lang="en-US" sz="1200" u="none" cap="none" strike="noStrike">
                <a:solidFill>
                  <a:schemeClr val="dk1"/>
                </a:solidFill>
                <a:latin typeface="Arial"/>
                <a:ea typeface="Arial"/>
                <a:cs typeface="Arial"/>
                <a:sym typeface="Arial"/>
              </a:rPr>
              <a:t>, concerned with how </a:t>
            </a:r>
            <a:r>
              <a:rPr b="0" i="0" lang="en-US" sz="1200" u="sng" cap="none" strike="noStrike">
                <a:solidFill>
                  <a:schemeClr val="hlink"/>
                </a:solidFill>
                <a:latin typeface="Arial"/>
                <a:ea typeface="Arial"/>
                <a:cs typeface="Arial"/>
                <a:sym typeface="Arial"/>
                <a:hlinkClick r:id="rId4"/>
              </a:rPr>
              <a:t>software agents</a:t>
            </a:r>
            <a:r>
              <a:rPr b="0" i="0" lang="en-US" sz="1200" u="none" cap="none" strike="noStrike">
                <a:solidFill>
                  <a:schemeClr val="dk1"/>
                </a:solidFill>
                <a:latin typeface="Arial"/>
                <a:ea typeface="Arial"/>
                <a:cs typeface="Arial"/>
                <a:sym typeface="Arial"/>
              </a:rPr>
              <a:t> ought to take </a:t>
            </a:r>
            <a:r>
              <a:rPr b="0" i="1" lang="en-US" sz="1200" u="sng" cap="none" strike="noStrike">
                <a:solidFill>
                  <a:schemeClr val="hlink"/>
                </a:solidFill>
                <a:latin typeface="Arial"/>
                <a:ea typeface="Arial"/>
                <a:cs typeface="Arial"/>
                <a:sym typeface="Arial"/>
                <a:hlinkClick r:id="rId5"/>
              </a:rPr>
              <a:t>actions</a:t>
            </a:r>
            <a:r>
              <a:rPr b="0" i="0" lang="en-US" sz="1200" u="none" cap="none" strike="noStrike">
                <a:solidFill>
                  <a:schemeClr val="dk1"/>
                </a:solidFill>
                <a:latin typeface="Arial"/>
                <a:ea typeface="Arial"/>
                <a:cs typeface="Arial"/>
                <a:sym typeface="Arial"/>
              </a:rPr>
              <a:t> in an </a:t>
            </a:r>
            <a:r>
              <a:rPr b="0" i="1" lang="en-US" sz="1200" u="none" cap="none" strike="noStrike">
                <a:solidFill>
                  <a:schemeClr val="dk1"/>
                </a:solidFill>
                <a:latin typeface="Arial"/>
                <a:ea typeface="Arial"/>
                <a:cs typeface="Arial"/>
                <a:sym typeface="Arial"/>
              </a:rPr>
              <a:t>environment</a:t>
            </a:r>
            <a:r>
              <a:rPr b="0" i="0" lang="en-US" sz="1200" u="none" cap="none" strike="noStrike">
                <a:solidFill>
                  <a:schemeClr val="dk1"/>
                </a:solidFill>
                <a:latin typeface="Arial"/>
                <a:ea typeface="Arial"/>
                <a:cs typeface="Arial"/>
                <a:sym typeface="Arial"/>
              </a:rPr>
              <a:t> so as to </a:t>
            </a:r>
            <a:r>
              <a:rPr b="1" i="0" lang="en-US" sz="1200" u="none" cap="none" strike="noStrike">
                <a:solidFill>
                  <a:srgbClr val="FF0000"/>
                </a:solidFill>
                <a:latin typeface="Arial"/>
                <a:ea typeface="Arial"/>
                <a:cs typeface="Arial"/>
                <a:sym typeface="Arial"/>
              </a:rPr>
              <a:t>maximize some notion of cumulative </a:t>
            </a:r>
            <a:r>
              <a:rPr b="1" i="1" lang="en-US" sz="1200" u="none" cap="none" strike="noStrike">
                <a:solidFill>
                  <a:srgbClr val="FF0000"/>
                </a:solidFill>
                <a:latin typeface="Arial"/>
                <a:ea typeface="Arial"/>
                <a:cs typeface="Arial"/>
                <a:sym typeface="Arial"/>
              </a:rPr>
              <a:t>reward</a:t>
            </a:r>
            <a:r>
              <a:rPr b="1" i="0" lang="en-US" sz="1200" u="none" cap="none" strike="noStrike">
                <a:solidFill>
                  <a:srgbClr val="FF0000"/>
                </a:solidFill>
                <a:latin typeface="Arial"/>
                <a:ea typeface="Arial"/>
                <a:cs typeface="Arial"/>
                <a:sym typeface="Arial"/>
              </a:rPr>
              <a:t>.</a:t>
            </a:r>
            <a:r>
              <a:rPr b="0" i="0" lang="en-US" sz="1200" u="none" cap="none" strike="noStrike">
                <a:solidFill>
                  <a:srgbClr val="FF0000"/>
                </a:solidFill>
                <a:latin typeface="Arial"/>
                <a:ea typeface="Arial"/>
                <a:cs typeface="Arial"/>
                <a:sym typeface="Arial"/>
              </a:rPr>
              <a:t> </a:t>
            </a:r>
          </a:p>
          <a:p>
            <a:pPr indent="0" lvl="0" marL="0" marR="0" rtl="0" algn="l">
              <a:spcBef>
                <a:spcPts val="360"/>
              </a:spcBef>
              <a:spcAft>
                <a:spcPts val="0"/>
              </a:spcAft>
              <a:buNone/>
            </a:pPr>
            <a:r>
              <a:t/>
            </a:r>
            <a:endParaRPr b="0" i="0" sz="1200" u="none" cap="none" strike="noStrike">
              <a:solidFill>
                <a:schemeClr val="dk1"/>
              </a:solidFill>
              <a:latin typeface="Arial"/>
              <a:ea typeface="Arial"/>
              <a:cs typeface="Arial"/>
              <a:sym typeface="Arial"/>
            </a:endParaRPr>
          </a:p>
          <a:p>
            <a:pPr indent="0" lvl="0" marL="0" marR="0" rtl="0" algn="l">
              <a:spcBef>
                <a:spcPts val="360"/>
              </a:spcBef>
              <a:spcAft>
                <a:spcPts val="0"/>
              </a:spcAft>
              <a:buNone/>
            </a:pPr>
            <a:r>
              <a:rPr b="1" i="0" lang="en-US" sz="1200" u="none" cap="none" strike="noStrike">
                <a:solidFill>
                  <a:schemeClr val="dk1"/>
                </a:solidFill>
                <a:latin typeface="Arial"/>
                <a:ea typeface="Arial"/>
                <a:cs typeface="Arial"/>
                <a:sym typeface="Arial"/>
              </a:rPr>
              <a:t>Feature:</a:t>
            </a: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1、In machine learning, the environment is typically formulated as a </a:t>
            </a:r>
            <a:r>
              <a:rPr b="1" i="0" lang="en-US" sz="1200" u="sng" cap="none" strike="noStrike">
                <a:solidFill>
                  <a:schemeClr val="hlink"/>
                </a:solidFill>
                <a:latin typeface="Arial"/>
                <a:ea typeface="Arial"/>
                <a:cs typeface="Arial"/>
                <a:sym typeface="Arial"/>
                <a:hlinkClick r:id="rId6"/>
              </a:rPr>
              <a:t>Markov decision process</a:t>
            </a:r>
            <a:r>
              <a:rPr b="1" i="0" lang="en-US" sz="1200" u="none" cap="none" strike="noStrike">
                <a:solidFill>
                  <a:schemeClr val="dk1"/>
                </a:solidFill>
                <a:latin typeface="Arial"/>
                <a:ea typeface="Arial"/>
                <a:cs typeface="Arial"/>
                <a:sym typeface="Arial"/>
              </a:rPr>
              <a:t> (MDP), </a:t>
            </a:r>
            <a:r>
              <a:rPr b="0" i="0" lang="en-US" sz="1200" u="none" cap="none" strike="noStrike">
                <a:solidFill>
                  <a:schemeClr val="dk1"/>
                </a:solidFill>
                <a:latin typeface="Arial"/>
                <a:ea typeface="Arial"/>
                <a:cs typeface="Arial"/>
                <a:sym typeface="Arial"/>
              </a:rPr>
              <a:t>as many reinforcement learning algorithms for this context utilize </a:t>
            </a:r>
            <a:r>
              <a:rPr b="1" i="0" lang="en-US" sz="1200" u="sng" cap="none" strike="noStrike">
                <a:solidFill>
                  <a:schemeClr val="hlink"/>
                </a:solidFill>
                <a:latin typeface="Arial"/>
                <a:ea typeface="Arial"/>
                <a:cs typeface="Arial"/>
                <a:sym typeface="Arial"/>
                <a:hlinkClick r:id="rId7"/>
              </a:rPr>
              <a:t>dynamic</a:t>
            </a:r>
            <a:r>
              <a:rPr b="0" i="0" lang="en-US" sz="1200" u="sng" cap="none" strike="noStrike">
                <a:solidFill>
                  <a:schemeClr val="hlink"/>
                </a:solidFill>
                <a:latin typeface="Arial"/>
                <a:ea typeface="Arial"/>
                <a:cs typeface="Arial"/>
                <a:sym typeface="Arial"/>
                <a:hlinkClick r:id="rId8"/>
              </a:rPr>
              <a:t> programming</a:t>
            </a:r>
            <a:r>
              <a:rPr b="0" i="0" lang="en-US" sz="1200" u="none" cap="none" strike="noStrike">
                <a:solidFill>
                  <a:schemeClr val="dk1"/>
                </a:solidFill>
                <a:latin typeface="Arial"/>
                <a:ea typeface="Arial"/>
                <a:cs typeface="Arial"/>
                <a:sym typeface="Arial"/>
              </a:rPr>
              <a:t> techniques.</a:t>
            </a:r>
            <a:r>
              <a:rPr b="0" baseline="30000" i="0" lang="en-US" sz="1200" u="sng" cap="none" strike="noStrike">
                <a:solidFill>
                  <a:schemeClr val="hlink"/>
                </a:solidFill>
                <a:latin typeface="Arial"/>
                <a:ea typeface="Arial"/>
                <a:cs typeface="Arial"/>
                <a:sym typeface="Arial"/>
                <a:hlinkClick r:id="rId9"/>
              </a:rPr>
              <a:t>[1]</a:t>
            </a:r>
            <a:r>
              <a:rPr b="0" i="0" lang="en-US" sz="1200" u="none" cap="none" strike="noStrike">
                <a:solidFill>
                  <a:schemeClr val="dk1"/>
                </a:solidFill>
                <a:latin typeface="Arial"/>
                <a:ea typeface="Arial"/>
                <a:cs typeface="Arial"/>
                <a:sym typeface="Arial"/>
              </a:rPr>
              <a:t> The main difference between the classical techniques and reinforcement learning algorithms is that the latter </a:t>
            </a:r>
            <a:r>
              <a:rPr b="1" i="0" lang="en-US" sz="1200" u="none" cap="none" strike="noStrike">
                <a:solidFill>
                  <a:schemeClr val="dk1"/>
                </a:solidFill>
                <a:latin typeface="Arial"/>
                <a:ea typeface="Arial"/>
                <a:cs typeface="Arial"/>
                <a:sym typeface="Arial"/>
              </a:rPr>
              <a:t>do not need knowledge </a:t>
            </a:r>
            <a:r>
              <a:rPr b="0" i="0" lang="en-US" sz="1200" u="none" cap="none" strike="noStrike">
                <a:solidFill>
                  <a:schemeClr val="dk1"/>
                </a:solidFill>
                <a:latin typeface="Arial"/>
                <a:ea typeface="Arial"/>
                <a:cs typeface="Arial"/>
                <a:sym typeface="Arial"/>
              </a:rPr>
              <a:t>about the MDP and they target large MDPs where exact methods become infeasible.</a:t>
            </a:r>
          </a:p>
          <a:p>
            <a:pPr indent="0" lvl="0" marL="0" marR="0" rtl="0" algn="l">
              <a:spcBef>
                <a:spcPts val="360"/>
              </a:spcBef>
              <a:spcAft>
                <a:spcPts val="0"/>
              </a:spcAft>
              <a:buNone/>
            </a:pPr>
            <a:r>
              <a:t/>
            </a:r>
            <a:endParaRPr b="0" i="0" sz="1200" u="none" cap="none" strike="noStrike">
              <a:solidFill>
                <a:schemeClr val="dk1"/>
              </a:solidFill>
              <a:latin typeface="Arial"/>
              <a:ea typeface="Arial"/>
              <a:cs typeface="Arial"/>
              <a:sym typeface="Arial"/>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2、Reinforcement learning differs from standard </a:t>
            </a:r>
            <a:r>
              <a:rPr b="0" i="0" lang="en-US" sz="1200" u="sng" cap="none" strike="noStrike">
                <a:solidFill>
                  <a:schemeClr val="hlink"/>
                </a:solidFill>
                <a:latin typeface="Arial"/>
                <a:ea typeface="Arial"/>
                <a:cs typeface="Arial"/>
                <a:sym typeface="Arial"/>
                <a:hlinkClick r:id="rId10"/>
              </a:rPr>
              <a:t>supervised learning</a:t>
            </a:r>
            <a:r>
              <a:rPr b="0" i="0" lang="en-US" sz="1200" u="none" cap="none" strike="noStrike">
                <a:solidFill>
                  <a:schemeClr val="dk1"/>
                </a:solidFill>
                <a:latin typeface="Arial"/>
                <a:ea typeface="Arial"/>
                <a:cs typeface="Arial"/>
                <a:sym typeface="Arial"/>
              </a:rPr>
              <a:t> in that correct input/output pairs are never presented, nor sub-optimal actions explicitly corrected. Instead </a:t>
            </a:r>
            <a:r>
              <a:rPr b="1" i="0" lang="en-US" sz="1200" u="none" cap="none" strike="noStrike">
                <a:solidFill>
                  <a:srgbClr val="FF0000"/>
                </a:solidFill>
                <a:latin typeface="Arial"/>
                <a:ea typeface="Arial"/>
                <a:cs typeface="Arial"/>
                <a:sym typeface="Arial"/>
              </a:rPr>
              <a:t>the focus is on on-line performance</a:t>
            </a:r>
            <a:r>
              <a:rPr b="0" i="0" lang="en-US" sz="1200" u="none" cap="none" strike="noStrike">
                <a:solidFill>
                  <a:schemeClr val="dk1"/>
                </a:solidFill>
                <a:latin typeface="Arial"/>
                <a:ea typeface="Arial"/>
                <a:cs typeface="Arial"/>
                <a:sym typeface="Arial"/>
              </a:rPr>
              <a:t>, which involves </a:t>
            </a:r>
            <a:r>
              <a:rPr b="1" i="0" lang="en-US" sz="1200" u="none" cap="none" strike="noStrike">
                <a:solidFill>
                  <a:schemeClr val="dk1"/>
                </a:solidFill>
                <a:latin typeface="Arial"/>
                <a:ea typeface="Arial"/>
                <a:cs typeface="Arial"/>
                <a:sym typeface="Arial"/>
              </a:rPr>
              <a:t>finding a balance between </a:t>
            </a:r>
            <a:r>
              <a:rPr b="1" i="0" lang="en-US" sz="1200" u="sng" cap="none" strike="noStrike">
                <a:solidFill>
                  <a:schemeClr val="hlink"/>
                </a:solidFill>
                <a:latin typeface="Arial"/>
                <a:ea typeface="Arial"/>
                <a:cs typeface="Arial"/>
                <a:sym typeface="Arial"/>
                <a:hlinkClick r:id="rId11"/>
              </a:rPr>
              <a:t>exploration</a:t>
            </a:r>
            <a:r>
              <a:rPr b="1" i="0" lang="en-US" sz="1200" u="none" cap="none" strike="noStrike">
                <a:solidFill>
                  <a:schemeClr val="dk1"/>
                </a:solidFill>
                <a:latin typeface="Arial"/>
                <a:ea typeface="Arial"/>
                <a:cs typeface="Arial"/>
                <a:sym typeface="Arial"/>
              </a:rPr>
              <a:t> (of uncharted territory) and exploitation (of current knowledge).</a:t>
            </a:r>
            <a:r>
              <a:rPr b="1" baseline="30000" i="0" lang="en-US" sz="1200" u="sng" cap="none" strike="noStrike">
                <a:solidFill>
                  <a:schemeClr val="hlink"/>
                </a:solidFill>
                <a:latin typeface="Arial"/>
                <a:ea typeface="Arial"/>
                <a:cs typeface="Arial"/>
                <a:sym typeface="Arial"/>
                <a:hlinkClick r:id="rId12"/>
              </a:rPr>
              <a:t>[</a:t>
            </a:r>
            <a:r>
              <a:rPr b="0" baseline="30000" i="0" lang="en-US" sz="1200" u="sng" cap="none" strike="noStrike">
                <a:solidFill>
                  <a:schemeClr val="hlink"/>
                </a:solidFill>
                <a:latin typeface="Arial"/>
                <a:ea typeface="Arial"/>
                <a:cs typeface="Arial"/>
                <a:sym typeface="Arial"/>
                <a:hlinkClick r:id="rId13"/>
              </a:rPr>
              <a:t>2]</a:t>
            </a:r>
            <a:r>
              <a:rPr b="0" i="0" lang="en-US" sz="1200" u="none" cap="none" strike="noStrike">
                <a:solidFill>
                  <a:schemeClr val="dk1"/>
                </a:solidFill>
                <a:latin typeface="Arial"/>
                <a:ea typeface="Arial"/>
                <a:cs typeface="Arial"/>
                <a:sym typeface="Arial"/>
              </a:rPr>
              <a:t> The exploration vs. exploitation trade-off in reinforcement learning has been most thoroughly studied through the </a:t>
            </a:r>
            <a:r>
              <a:rPr b="0" i="0" lang="en-US" sz="1200" u="sng" cap="none" strike="noStrike">
                <a:solidFill>
                  <a:schemeClr val="hlink"/>
                </a:solidFill>
                <a:latin typeface="Arial"/>
                <a:ea typeface="Arial"/>
                <a:cs typeface="Arial"/>
                <a:sym typeface="Arial"/>
                <a:hlinkClick r:id="rId14"/>
              </a:rPr>
              <a:t>multi-armed bandit</a:t>
            </a:r>
            <a:r>
              <a:rPr b="0" i="0" lang="en-US" sz="1200" u="none" cap="none" strike="noStrike">
                <a:solidFill>
                  <a:schemeClr val="dk1"/>
                </a:solidFill>
                <a:latin typeface="Arial"/>
                <a:ea typeface="Arial"/>
                <a:cs typeface="Arial"/>
                <a:sym typeface="Arial"/>
              </a:rPr>
              <a:t> problem and in finite MDPs</a:t>
            </a:r>
          </a:p>
          <a:p>
            <a:pPr indent="0" lvl="0" marL="0" marR="0" rtl="0" algn="l">
              <a:spcBef>
                <a:spcPts val="360"/>
              </a:spcBef>
              <a:spcAft>
                <a:spcPts val="0"/>
              </a:spcAft>
              <a:buNone/>
            </a:pPr>
            <a:r>
              <a:t/>
            </a:r>
            <a:endParaRPr b="0" i="0" sz="1200" u="none" cap="none" strike="noStrike">
              <a:solidFill>
                <a:schemeClr val="dk1"/>
              </a:solidFill>
              <a:latin typeface="Arial"/>
              <a:ea typeface="Arial"/>
              <a:cs typeface="Arial"/>
              <a:sym typeface="Arial"/>
            </a:endParaRPr>
          </a:p>
          <a:p>
            <a:pPr indent="0" lvl="0" marL="0" marR="0" rtl="0" algn="l">
              <a:spcBef>
                <a:spcPts val="480"/>
              </a:spcBef>
              <a:spcAft>
                <a:spcPts val="0"/>
              </a:spcAft>
              <a:buNone/>
            </a:pPr>
            <a:r>
              <a:rPr b="1" i="0" lang="en-US" sz="1600" u="none" cap="none" strike="noStrike">
                <a:solidFill>
                  <a:schemeClr val="dk1"/>
                </a:solidFill>
                <a:latin typeface="Arial"/>
                <a:ea typeface="Arial"/>
                <a:cs typeface="Arial"/>
                <a:sym typeface="Arial"/>
              </a:rPr>
              <a:t>RL into Wireless Networking</a:t>
            </a:r>
          </a:p>
          <a:p>
            <a:pPr indent="-76200" lvl="0" marL="0" marR="0" rtl="0" algn="l">
              <a:lnSpc>
                <a:spcPct val="100000"/>
              </a:lnSpc>
              <a:spcBef>
                <a:spcPts val="36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MDP/POMDP ---Energy Harvest, Cognitive Radio</a:t>
            </a:r>
          </a:p>
          <a:p>
            <a:pPr indent="-76200" lvl="0" marL="0" marR="0" rtl="0" algn="l">
              <a:lnSpc>
                <a:spcPct val="100000"/>
              </a:lnSpc>
              <a:spcBef>
                <a:spcPts val="36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Multi-Armed Bandits: D2D Networks</a:t>
            </a:r>
          </a:p>
        </p:txBody>
      </p:sp>
      <p:sp>
        <p:nvSpPr>
          <p:cNvPr id="576" name="Shape 576"/>
          <p:cNvSpPr txBox="1"/>
          <p:nvPr>
            <p:ph idx="12" type="sldNum"/>
          </p:nvPr>
        </p:nvSpPr>
        <p:spPr>
          <a:xfrm>
            <a:off x="3829613" y="9444385"/>
            <a:ext cx="2930039" cy="496586"/>
          </a:xfrm>
          <a:prstGeom prst="rect">
            <a:avLst/>
          </a:prstGeom>
          <a:noFill/>
          <a:ln>
            <a:noFill/>
          </a:ln>
        </p:spPr>
        <p:txBody>
          <a:bodyPr anchorCtr="0" anchor="b" bIns="47700" lIns="95425" rIns="95425" wrap="square" tIns="47700">
            <a:noAutofit/>
          </a:bodyPr>
          <a:lstStyle/>
          <a:p>
            <a:pPr indent="0" lvl="0" marL="0" marR="0" rtl="0" algn="r">
              <a:spcBef>
                <a:spcPts val="0"/>
              </a:spcBef>
              <a:spcAft>
                <a:spcPts val="0"/>
              </a:spcAft>
              <a:buNone/>
            </a:pPr>
            <a:fld id="{00000000-1234-1234-1234-123412341234}" type="slidenum">
              <a:rPr b="0" lang="en-US" sz="1300">
                <a:solidFill>
                  <a:schemeClr val="dk1"/>
                </a:solidFill>
                <a:latin typeface="Arial"/>
                <a:ea typeface="Arial"/>
                <a:cs typeface="Arial"/>
                <a:sym typeface="Arial"/>
              </a:rPr>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Shape 590"/>
          <p:cNvSpPr txBox="1"/>
          <p:nvPr>
            <p:ph idx="1" type="body"/>
          </p:nvPr>
        </p:nvSpPr>
        <p:spPr>
          <a:xfrm>
            <a:off x="675815" y="4722192"/>
            <a:ext cx="5409535" cy="4473900"/>
          </a:xfrm>
          <a:prstGeom prst="rect">
            <a:avLst/>
          </a:prstGeom>
        </p:spPr>
        <p:txBody>
          <a:bodyPr anchorCtr="0" anchor="t" bIns="91425" lIns="91425" rIns="91425" wrap="square" tIns="91425">
            <a:noAutofit/>
          </a:bodyPr>
          <a:lstStyle/>
          <a:p>
            <a:pPr lvl="0">
              <a:spcBef>
                <a:spcPts val="0"/>
              </a:spcBef>
              <a:buNone/>
            </a:pPr>
            <a:r>
              <a:t/>
            </a:r>
            <a:endParaRPr/>
          </a:p>
        </p:txBody>
      </p:sp>
      <p:sp>
        <p:nvSpPr>
          <p:cNvPr id="591" name="Shape 591"/>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Shape 599"/>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600" name="Shape 600"/>
          <p:cNvSpPr txBox="1"/>
          <p:nvPr>
            <p:ph idx="1" type="body"/>
          </p:nvPr>
        </p:nvSpPr>
        <p:spPr>
          <a:xfrm>
            <a:off x="675815" y="4722192"/>
            <a:ext cx="5409535" cy="4473900"/>
          </a:xfrm>
          <a:prstGeom prst="rect">
            <a:avLst/>
          </a:prstGeom>
          <a:noFill/>
          <a:ln>
            <a:noFill/>
          </a:ln>
        </p:spPr>
        <p:txBody>
          <a:bodyPr anchorCtr="0" anchor="t" bIns="47700" lIns="95425" rIns="95425" wrap="square" tIns="47700">
            <a:noAutofit/>
          </a:bodyPr>
          <a:lstStyle/>
          <a:p>
            <a:pPr indent="-171450" lvl="0" marL="1714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参考文献： Zhong Li，et al. “User Association for Load Balancing in Vehicular Networks_ An Online Reinforcement Learning Approach”.IEEE Transactions on Intelligent Transportation Systems ， Volume: 18, Issue: 8, Aug. 2017 </a:t>
            </a:r>
          </a:p>
          <a:p>
            <a:pPr indent="-171450" lvl="0" marL="171450" marR="0" rtl="0" algn="l">
              <a:spcBef>
                <a:spcPts val="36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76200" lvl="0" marL="0" marR="0" rtl="0" algn="l">
              <a:lnSpc>
                <a:spcPct val="100000"/>
              </a:lnSpc>
              <a:spcBef>
                <a:spcPts val="36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Under the traditional max-SINR scheme, a powerful/strong base station may attract more vehicles to associate with it, as illustrated in Fig.1. Even with a targeted deployment where the weak base stations are placed in the dense traffic areas, most vehicles still receive the powerful downlink signal from the strong base stations. This will result in the </a:t>
            </a:r>
            <a:r>
              <a:rPr b="1" i="0" lang="en-US" sz="1200" u="none" cap="none" strike="noStrike">
                <a:solidFill>
                  <a:schemeClr val="dk1"/>
                </a:solidFill>
                <a:latin typeface="Arial"/>
                <a:ea typeface="Arial"/>
                <a:cs typeface="Arial"/>
                <a:sym typeface="Arial"/>
              </a:rPr>
              <a:t>strong ones </a:t>
            </a:r>
            <a:r>
              <a:rPr b="0" i="0" lang="en-US" sz="1200" u="none" cap="none" strike="noStrike">
                <a:solidFill>
                  <a:schemeClr val="dk1"/>
                </a:solidFill>
                <a:latin typeface="Arial"/>
                <a:ea typeface="Arial"/>
                <a:cs typeface="Arial"/>
                <a:sym typeface="Arial"/>
              </a:rPr>
              <a:t>having heavy loads while the </a:t>
            </a:r>
            <a:r>
              <a:rPr b="1" i="0" lang="en-US" sz="1200" u="none" cap="none" strike="noStrike">
                <a:solidFill>
                  <a:schemeClr val="dk1"/>
                </a:solidFill>
                <a:latin typeface="Arial"/>
                <a:ea typeface="Arial"/>
                <a:cs typeface="Arial"/>
                <a:sym typeface="Arial"/>
              </a:rPr>
              <a:t>weak ones </a:t>
            </a:r>
            <a:r>
              <a:rPr b="0" i="0" lang="en-US" sz="1200" u="none" cap="none" strike="noStrike">
                <a:solidFill>
                  <a:schemeClr val="dk1"/>
                </a:solidFill>
                <a:latin typeface="Arial"/>
                <a:ea typeface="Arial"/>
                <a:cs typeface="Arial"/>
                <a:sym typeface="Arial"/>
              </a:rPr>
              <a:t>having many idle resources. For vehicles, even they associate with the strong base stations, the service rates are still very bad, since the strong ones serve too many vehicles</a:t>
            </a:r>
            <a:r>
              <a:rPr b="1" i="0" lang="en-US" sz="1200" u="none" cap="none" strike="noStrike">
                <a:solidFill>
                  <a:schemeClr val="dk1"/>
                </a:solidFill>
                <a:latin typeface="Arial"/>
                <a:ea typeface="Arial"/>
                <a:cs typeface="Arial"/>
                <a:sym typeface="Arial"/>
              </a:rPr>
              <a:t>. So, a more balanced association scheme is needed for vehicular networks</a:t>
            </a:r>
            <a:r>
              <a:rPr b="0" i="0" lang="en-US" sz="1200" u="none" cap="none" strike="noStrike">
                <a:solidFill>
                  <a:schemeClr val="dk1"/>
                </a:solidFill>
                <a:latin typeface="Arial"/>
                <a:ea typeface="Arial"/>
                <a:cs typeface="Arial"/>
                <a:sym typeface="Arial"/>
              </a:rPr>
              <a:t>.</a:t>
            </a:r>
          </a:p>
          <a:p>
            <a:pPr indent="-76200" lvl="0" marL="0" marR="0" rtl="0" algn="l">
              <a:lnSpc>
                <a:spcPct val="100000"/>
              </a:lnSpc>
              <a:spcBef>
                <a:spcPts val="36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76200" lvl="0" marL="0" marR="0" rtl="0" algn="l">
              <a:lnSpc>
                <a:spcPct val="100000"/>
              </a:lnSpc>
              <a:spcBef>
                <a:spcPts val="36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Fortunately, we find that in vehicular networks, there exists potential regularities of spatial-temporal distribution for traffic flows every day. The goal of our study is to </a:t>
            </a:r>
            <a:r>
              <a:rPr b="1" i="0" lang="en-US" sz="1200" u="none" cap="none" strike="noStrike">
                <a:solidFill>
                  <a:schemeClr val="dk1"/>
                </a:solidFill>
                <a:latin typeface="Arial"/>
                <a:ea typeface="Arial"/>
                <a:cs typeface="Arial"/>
                <a:sym typeface="Arial"/>
              </a:rPr>
              <a:t>learn and utilize the spatial-temporal association experiences.</a:t>
            </a:r>
          </a:p>
          <a:p>
            <a:pPr indent="-76200" lvl="0" marL="0" marR="0" rtl="0" algn="l">
              <a:lnSpc>
                <a:spcPct val="100000"/>
              </a:lnSpc>
              <a:spcBef>
                <a:spcPts val="360"/>
              </a:spcBef>
              <a:spcAft>
                <a:spcPts val="0"/>
              </a:spcAft>
              <a:buClr>
                <a:schemeClr val="dk1"/>
              </a:buClr>
              <a:buSzPts val="1200"/>
              <a:buFont typeface="Arial"/>
              <a:buNone/>
            </a:pPr>
            <a:r>
              <a:t/>
            </a:r>
            <a:endParaRPr b="1" i="0" sz="1200" u="none" cap="none" strike="noStrike">
              <a:solidFill>
                <a:schemeClr val="dk1"/>
              </a:solidFill>
              <a:latin typeface="Arial"/>
              <a:ea typeface="Arial"/>
              <a:cs typeface="Arial"/>
              <a:sym typeface="Arial"/>
            </a:endParaRPr>
          </a:p>
          <a:p>
            <a:pPr indent="-76200" lvl="0" marL="0" marR="0" rtl="0" algn="l">
              <a:lnSpc>
                <a:spcPct val="100000"/>
              </a:lnSpc>
              <a:spcBef>
                <a:spcPts val="36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When the network keeps up changing, the base station uses a </a:t>
            </a:r>
            <a:r>
              <a:rPr b="1" i="0" lang="en-US" sz="1200" u="none" cap="none" strike="noStrike">
                <a:solidFill>
                  <a:schemeClr val="dk1"/>
                </a:solidFill>
                <a:latin typeface="Arial"/>
                <a:ea typeface="Arial"/>
                <a:cs typeface="Arial"/>
                <a:sym typeface="Arial"/>
              </a:rPr>
              <a:t>ε greedy method</a:t>
            </a:r>
            <a:r>
              <a:rPr b="0" i="0" lang="en-US" sz="1200" u="none" cap="none" strike="noStrike">
                <a:solidFill>
                  <a:schemeClr val="dk1"/>
                </a:solidFill>
                <a:latin typeface="Arial"/>
                <a:ea typeface="Arial"/>
                <a:cs typeface="Arial"/>
                <a:sym typeface="Arial"/>
              </a:rPr>
              <a:t> to learn the association actions based on its historical association patterns (decisions).</a:t>
            </a:r>
          </a:p>
          <a:p>
            <a:pPr indent="0" lvl="0" marL="0" marR="0" rtl="0" algn="l">
              <a:spcBef>
                <a:spcPts val="360"/>
              </a:spcBef>
              <a:spcAft>
                <a:spcPts val="0"/>
              </a:spcAft>
              <a:buNone/>
            </a:pPr>
            <a:r>
              <a:t/>
            </a:r>
            <a:endParaRPr b="0" i="0" sz="1200" u="none" cap="none" strike="noStrike">
              <a:solidFill>
                <a:schemeClr val="dk1"/>
              </a:solidFill>
              <a:latin typeface="Arial"/>
              <a:ea typeface="Arial"/>
              <a:cs typeface="Arial"/>
              <a:sym typeface="Arial"/>
            </a:endParaRPr>
          </a:p>
          <a:p>
            <a:pPr indent="0" lvl="0" marL="0" marR="0" rtl="0" algn="l">
              <a:spcBef>
                <a:spcPts val="360"/>
              </a:spcBef>
              <a:spcAft>
                <a:spcPts val="0"/>
              </a:spcAft>
              <a:buNone/>
            </a:pPr>
            <a:r>
              <a:rPr b="1" i="0" lang="en-US" sz="1200" u="none" cap="none" strike="noStrike">
                <a:solidFill>
                  <a:schemeClr val="dk1"/>
                </a:solidFill>
                <a:latin typeface="Arial"/>
                <a:ea typeface="Arial"/>
                <a:cs typeface="Arial"/>
                <a:sym typeface="Arial"/>
              </a:rPr>
              <a:t>Challenge</a:t>
            </a: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Unfortunately, most popular optimization technologies, like gradient descent method, Lagrange multiplier method, only apply to the scenario where the traffic flow generated by mobile users is approximately static. They assume the channel quality is stable. However, in real world, the change of the traffic is not stable. The assumption results in the invalidation of association solution. Even if we apply them in the unknown dynamic environment, the lack of feedback signals from environment causes the gradient descent losing its direction. Besides, once the network scenario changes, </a:t>
            </a:r>
            <a:r>
              <a:rPr b="1" i="0" lang="en-US" sz="1200" u="none" cap="none" strike="noStrike">
                <a:solidFill>
                  <a:schemeClr val="dk1"/>
                </a:solidFill>
                <a:latin typeface="Arial"/>
                <a:ea typeface="Arial"/>
                <a:cs typeface="Arial"/>
                <a:sym typeface="Arial"/>
              </a:rPr>
              <a:t>the traditional association algorithms must rerun in the whole network with high costs.</a:t>
            </a:r>
          </a:p>
          <a:p>
            <a:pPr indent="0" lvl="0" marL="0" marR="0" rtl="0" algn="l">
              <a:spcBef>
                <a:spcPts val="360"/>
              </a:spcBef>
              <a:spcAft>
                <a:spcPts val="0"/>
              </a:spcAft>
              <a:buNone/>
            </a:pPr>
            <a:r>
              <a:t/>
            </a:r>
            <a:endParaRPr b="1" i="0" sz="1200" u="none" cap="none" strike="noStrike">
              <a:solidFill>
                <a:schemeClr val="dk1"/>
              </a:solidFill>
              <a:latin typeface="Arial"/>
              <a:ea typeface="Arial"/>
              <a:cs typeface="Arial"/>
              <a:sym typeface="Arial"/>
            </a:endParaRPr>
          </a:p>
          <a:p>
            <a:pPr indent="0" lvl="0" marL="0" marR="0" rtl="0" algn="l">
              <a:spcBef>
                <a:spcPts val="360"/>
              </a:spcBef>
              <a:spcAft>
                <a:spcPts val="0"/>
              </a:spcAft>
              <a:buNone/>
            </a:pPr>
            <a:r>
              <a:rPr b="1" i="0" lang="en-US" sz="1200" u="none" cap="none" strike="noStrike">
                <a:solidFill>
                  <a:schemeClr val="dk1"/>
                </a:solidFill>
                <a:latin typeface="Arial"/>
                <a:ea typeface="Arial"/>
                <a:cs typeface="Arial"/>
                <a:sym typeface="Arial"/>
              </a:rPr>
              <a:t>Benefits:</a:t>
            </a: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The goal of our study is to learn and utilize the spatial-temporal association experiences so as to </a:t>
            </a:r>
            <a:r>
              <a:rPr b="1" i="0" lang="en-US" sz="1200" u="none" cap="none" strike="noStrike">
                <a:solidFill>
                  <a:schemeClr val="dk1"/>
                </a:solidFill>
                <a:latin typeface="Arial"/>
                <a:ea typeface="Arial"/>
                <a:cs typeface="Arial"/>
                <a:sym typeface="Arial"/>
              </a:rPr>
              <a:t>directly obtain the association solution in the dynamic vehicular environment</a:t>
            </a:r>
            <a:r>
              <a:rPr b="0" i="0" lang="en-US" sz="1200" u="none" cap="none" strike="noStrike">
                <a:solidFill>
                  <a:schemeClr val="dk1"/>
                </a:solidFill>
                <a:latin typeface="Arial"/>
                <a:ea typeface="Arial"/>
                <a:cs typeface="Arial"/>
                <a:sym typeface="Arial"/>
              </a:rPr>
              <a:t>.</a:t>
            </a:r>
          </a:p>
          <a:p>
            <a:pPr indent="0" lvl="0" marL="0" marR="0" rtl="0" algn="l">
              <a:spcBef>
                <a:spcPts val="360"/>
              </a:spcBef>
              <a:spcAft>
                <a:spcPts val="0"/>
              </a:spcAft>
              <a:buNone/>
            </a:pPr>
            <a:r>
              <a:t/>
            </a:r>
            <a:endParaRPr b="0" i="0" sz="1200" u="none" cap="none" strike="noStrike">
              <a:solidFill>
                <a:schemeClr val="dk1"/>
              </a:solidFill>
              <a:latin typeface="Arial"/>
              <a:ea typeface="Arial"/>
              <a:cs typeface="Arial"/>
              <a:sym typeface="Arial"/>
            </a:endParaRPr>
          </a:p>
        </p:txBody>
      </p:sp>
      <p:sp>
        <p:nvSpPr>
          <p:cNvPr id="601" name="Shape 601"/>
          <p:cNvSpPr txBox="1"/>
          <p:nvPr>
            <p:ph idx="12" type="sldNum"/>
          </p:nvPr>
        </p:nvSpPr>
        <p:spPr>
          <a:xfrm>
            <a:off x="3829613" y="9444385"/>
            <a:ext cx="2930039" cy="496586"/>
          </a:xfrm>
          <a:prstGeom prst="rect">
            <a:avLst/>
          </a:prstGeom>
          <a:noFill/>
          <a:ln>
            <a:noFill/>
          </a:ln>
        </p:spPr>
        <p:txBody>
          <a:bodyPr anchorCtr="0" anchor="b" bIns="47700" lIns="95425" rIns="95425" wrap="square" tIns="47700">
            <a:noAutofit/>
          </a:bodyPr>
          <a:lstStyle/>
          <a:p>
            <a:pPr indent="0" lvl="0" marL="0" marR="0" rtl="0" algn="r">
              <a:spcBef>
                <a:spcPts val="0"/>
              </a:spcBef>
              <a:spcAft>
                <a:spcPts val="0"/>
              </a:spcAft>
              <a:buNone/>
            </a:pPr>
            <a:fld id="{00000000-1234-1234-1234-123412341234}" type="slidenum">
              <a:rPr b="0" lang="en-US" sz="1300">
                <a:solidFill>
                  <a:schemeClr val="dk1"/>
                </a:solidFill>
                <a:latin typeface="Arial"/>
                <a:ea typeface="Arial"/>
                <a:cs typeface="Arial"/>
                <a:sym typeface="Arial"/>
              </a:rPr>
              <a:t>‹#›</a:t>
            </a:fld>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Shape 611"/>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612" name="Shape 612"/>
          <p:cNvSpPr txBox="1"/>
          <p:nvPr>
            <p:ph idx="1" type="body"/>
          </p:nvPr>
        </p:nvSpPr>
        <p:spPr>
          <a:xfrm>
            <a:off x="675815" y="4722192"/>
            <a:ext cx="5409535" cy="4473900"/>
          </a:xfrm>
          <a:prstGeom prst="rect">
            <a:avLst/>
          </a:prstGeom>
          <a:noFill/>
          <a:ln>
            <a:noFill/>
          </a:ln>
        </p:spPr>
        <p:txBody>
          <a:bodyPr anchorCtr="0" anchor="t" bIns="47700" lIns="95425" rIns="95425" wrap="square" tIns="47700">
            <a:noAutofit/>
          </a:bodyPr>
          <a:lstStyle/>
          <a:p>
            <a:pPr indent="-171450" lvl="0" marL="171450"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参考文献： Zhong Li，et al. “User Association for Load Balancing in Vehicular Networks_ An Online Reinforcement Learning Approach”.IEEE Transactions on Intelligent Transportation Systems ， Volume: 18, Issue: 8, Aug. 2017 </a:t>
            </a:r>
          </a:p>
          <a:p>
            <a:pPr indent="0" lvl="0" marL="0" marR="0" rtl="0" algn="l">
              <a:spcBef>
                <a:spcPts val="360"/>
              </a:spcBef>
              <a:spcAft>
                <a:spcPts val="0"/>
              </a:spcAft>
              <a:buNone/>
            </a:pPr>
            <a:r>
              <a:t/>
            </a:r>
            <a:endParaRPr b="0" i="0" sz="1200" u="none" cap="none" strike="noStrike">
              <a:solidFill>
                <a:schemeClr val="dk1"/>
              </a:solidFill>
              <a:latin typeface="Arial"/>
              <a:ea typeface="Arial"/>
              <a:cs typeface="Arial"/>
              <a:sym typeface="Arial"/>
            </a:endParaRPr>
          </a:p>
          <a:p>
            <a:pPr indent="0" lvl="0" marL="0" marR="0" rtl="0" algn="l">
              <a:spcBef>
                <a:spcPts val="360"/>
              </a:spcBef>
              <a:spcAft>
                <a:spcPts val="0"/>
              </a:spcAft>
              <a:buNone/>
            </a:pPr>
            <a:r>
              <a:t/>
            </a:r>
            <a:endParaRPr b="0" i="0" sz="1200" u="none" cap="none" strike="noStrike">
              <a:solidFill>
                <a:schemeClr val="dk1"/>
              </a:solidFill>
              <a:latin typeface="Arial"/>
              <a:ea typeface="Arial"/>
              <a:cs typeface="Arial"/>
              <a:sym typeface="Arial"/>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Fig1:  </a:t>
            </a:r>
            <a:r>
              <a:rPr b="1" i="0" lang="en-US" sz="1200" u="none" cap="none" strike="noStrike">
                <a:solidFill>
                  <a:schemeClr val="dk1"/>
                </a:solidFill>
                <a:latin typeface="Arial"/>
                <a:ea typeface="Arial"/>
                <a:cs typeface="Arial"/>
                <a:sym typeface="Arial"/>
              </a:rPr>
              <a:t>Number of associations in three ties of base stations</a:t>
            </a:r>
            <a:r>
              <a:rPr b="0" i="0" lang="en-US" sz="1200" u="none" cap="none" strike="noStrike">
                <a:solidFill>
                  <a:schemeClr val="dk1"/>
                </a:solidFill>
                <a:latin typeface="Arial"/>
                <a:ea typeface="Arial"/>
                <a:cs typeface="Arial"/>
                <a:sym typeface="Arial"/>
              </a:rPr>
              <a:t>.</a:t>
            </a: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Fig2:  </a:t>
            </a:r>
            <a:r>
              <a:rPr b="1" i="0" lang="en-US" sz="1200" u="none" cap="none" strike="noStrike">
                <a:solidFill>
                  <a:schemeClr val="dk1"/>
                </a:solidFill>
                <a:latin typeface="Arial"/>
                <a:ea typeface="Arial"/>
                <a:cs typeface="Arial"/>
                <a:sym typeface="Arial"/>
              </a:rPr>
              <a:t>The distribution of service rates.</a:t>
            </a:r>
          </a:p>
          <a:p>
            <a:pPr indent="0" lvl="0" marL="0" marR="0" rtl="0" algn="l">
              <a:spcBef>
                <a:spcPts val="360"/>
              </a:spcBef>
              <a:spcAft>
                <a:spcPts val="0"/>
              </a:spcAft>
              <a:buNone/>
            </a:pPr>
            <a:r>
              <a:t/>
            </a:r>
            <a:endParaRPr b="0" i="0" sz="1200" u="none" cap="none" strike="noStrike">
              <a:solidFill>
                <a:schemeClr val="dk1"/>
              </a:solidFill>
              <a:latin typeface="Arial"/>
              <a:ea typeface="Arial"/>
              <a:cs typeface="Arial"/>
              <a:sym typeface="Arial"/>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Fig.1 we capture the association results when convergence ends. The max-SINR association results in unbalanced loads, in which the macrocells are over-loaded, while the picocells and femtocells only serve fewer users. In ORLA, </a:t>
            </a:r>
            <a:r>
              <a:rPr b="1" i="0" lang="en-US" sz="1200" u="none" cap="none" strike="noStrike">
                <a:solidFill>
                  <a:schemeClr val="dk1"/>
                </a:solidFill>
                <a:latin typeface="Arial"/>
                <a:ea typeface="Arial"/>
                <a:cs typeface="Arial"/>
                <a:sym typeface="Arial"/>
              </a:rPr>
              <a:t>the load is shifted to the less congested femtocells</a:t>
            </a:r>
            <a:r>
              <a:rPr b="0" i="0" lang="en-US" sz="1200" u="none" cap="none" strike="noStrike">
                <a:solidFill>
                  <a:schemeClr val="dk1"/>
                </a:solidFill>
                <a:latin typeface="Arial"/>
                <a:ea typeface="Arial"/>
                <a:cs typeface="Arial"/>
                <a:sym typeface="Arial"/>
              </a:rPr>
              <a:t>, which suggests that </a:t>
            </a:r>
            <a:r>
              <a:rPr b="1" i="0" lang="en-US" sz="1200" u="none" cap="none" strike="noStrike">
                <a:solidFill>
                  <a:schemeClr val="dk1"/>
                </a:solidFill>
                <a:latin typeface="Arial"/>
                <a:ea typeface="Arial"/>
                <a:cs typeface="Arial"/>
                <a:sym typeface="Arial"/>
              </a:rPr>
              <a:t>our scheme ORLA alleviates the asymmetric load problem</a:t>
            </a:r>
            <a:r>
              <a:rPr b="0" i="0" lang="en-US" sz="1200" u="none" cap="none" strike="noStrike">
                <a:solidFill>
                  <a:schemeClr val="dk1"/>
                </a:solidFill>
                <a:latin typeface="Arial"/>
                <a:ea typeface="Arial"/>
                <a:cs typeface="Arial"/>
                <a:sym typeface="Arial"/>
              </a:rPr>
              <a:t>. It shows the effectiveness of ORLA. The results of 3D and ORLA are similar since the near-optimal results are both obtained by them.</a:t>
            </a:r>
          </a:p>
          <a:p>
            <a:pPr indent="0" lvl="0" marL="0" marR="0" rtl="0" algn="l">
              <a:spcBef>
                <a:spcPts val="360"/>
              </a:spcBef>
              <a:spcAft>
                <a:spcPts val="0"/>
              </a:spcAft>
              <a:buNone/>
            </a:pPr>
            <a:r>
              <a:t/>
            </a:r>
            <a:endParaRPr b="0" i="0" sz="1200" u="none" cap="none" strike="noStrike">
              <a:solidFill>
                <a:schemeClr val="dk1"/>
              </a:solidFill>
              <a:latin typeface="Arial"/>
              <a:ea typeface="Arial"/>
              <a:cs typeface="Arial"/>
              <a:sym typeface="Arial"/>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Fig.2 shows the distribution of service rates for 20 high-activity vehicles. By using the statistical tools in MAT-LAB, in Fig.8, the overall service rates are 0.1051bits/s/Hz, 0.1096bits/s/Hz and 0.1296bits/s/Hz for max-SINR, 3D and ORLA, respectively. Meanwhile, the variance values of service rates are 4.2359e-005, 3.0072e-005  and2.3642e-005 for maxSINR, 3D and ORLA, respectively. We obtain that </a:t>
            </a:r>
            <a:r>
              <a:rPr b="1" i="0" lang="en-US" sz="1200" u="none" cap="none" strike="noStrike">
                <a:solidFill>
                  <a:schemeClr val="dk1"/>
                </a:solidFill>
                <a:latin typeface="Arial"/>
                <a:ea typeface="Arial"/>
                <a:cs typeface="Arial"/>
                <a:sym typeface="Arial"/>
              </a:rPr>
              <a:t>ORLA has the largest overall service rates with smallest variance value</a:t>
            </a:r>
            <a:r>
              <a:rPr b="0" i="0" lang="en-US" sz="1200" u="none" cap="none" strike="noStrike">
                <a:solidFill>
                  <a:schemeClr val="dk1"/>
                </a:solidFill>
                <a:latin typeface="Arial"/>
                <a:ea typeface="Arial"/>
                <a:cs typeface="Arial"/>
                <a:sym typeface="Arial"/>
              </a:rPr>
              <a:t>. Therefore, combining Fig.7 with Fig.8, we can see that </a:t>
            </a:r>
            <a:r>
              <a:rPr b="1" i="0" lang="en-US" sz="1200" u="none" cap="none" strike="noStrike">
                <a:solidFill>
                  <a:schemeClr val="dk1"/>
                </a:solidFill>
                <a:latin typeface="Arial"/>
                <a:ea typeface="Arial"/>
                <a:cs typeface="Arial"/>
                <a:sym typeface="Arial"/>
              </a:rPr>
              <a:t>ORLA provides a more uniform user experience with higher service rates for vehicles</a:t>
            </a:r>
            <a:r>
              <a:rPr b="0" i="0" lang="en-US" sz="1200" u="none" cap="none" strike="noStrike">
                <a:solidFill>
                  <a:schemeClr val="dk1"/>
                </a:solidFill>
                <a:latin typeface="Arial"/>
                <a:ea typeface="Arial"/>
                <a:cs typeface="Arial"/>
                <a:sym typeface="Arial"/>
              </a:rPr>
              <a:t>. It also benefits the overall performance of the whole network system.</a:t>
            </a:r>
          </a:p>
          <a:p>
            <a:pPr indent="0" lvl="0" marL="0" marR="0" rtl="0" algn="l">
              <a:spcBef>
                <a:spcPts val="360"/>
              </a:spcBef>
              <a:spcAft>
                <a:spcPts val="0"/>
              </a:spcAft>
              <a:buNone/>
            </a:pPr>
            <a:r>
              <a:t/>
            </a:r>
            <a:endParaRPr b="0" i="0" sz="1200" u="none" cap="none" strike="noStrike">
              <a:solidFill>
                <a:schemeClr val="dk1"/>
              </a:solidFill>
              <a:latin typeface="Arial"/>
              <a:ea typeface="Arial"/>
              <a:cs typeface="Arial"/>
              <a:sym typeface="Arial"/>
            </a:endParaRPr>
          </a:p>
        </p:txBody>
      </p:sp>
      <p:sp>
        <p:nvSpPr>
          <p:cNvPr id="613" name="Shape 613"/>
          <p:cNvSpPr txBox="1"/>
          <p:nvPr>
            <p:ph idx="12" type="sldNum"/>
          </p:nvPr>
        </p:nvSpPr>
        <p:spPr>
          <a:xfrm>
            <a:off x="3829613" y="9444385"/>
            <a:ext cx="2930039" cy="496586"/>
          </a:xfrm>
          <a:prstGeom prst="rect">
            <a:avLst/>
          </a:prstGeom>
          <a:noFill/>
          <a:ln>
            <a:noFill/>
          </a:ln>
        </p:spPr>
        <p:txBody>
          <a:bodyPr anchorCtr="0" anchor="b" bIns="47700" lIns="95425" rIns="95425" wrap="square" tIns="47700">
            <a:noAutofit/>
          </a:bodyPr>
          <a:lstStyle/>
          <a:p>
            <a:pPr indent="0" lvl="0" marL="0" marR="0" rtl="0" algn="r">
              <a:spcBef>
                <a:spcPts val="0"/>
              </a:spcBef>
              <a:spcAft>
                <a:spcPts val="0"/>
              </a:spcAft>
              <a:buNone/>
            </a:pPr>
            <a:fld id="{00000000-1234-1234-1234-123412341234}" type="slidenum">
              <a:rPr b="0" lang="en-US" sz="1300">
                <a:solidFill>
                  <a:schemeClr val="dk1"/>
                </a:solidFill>
                <a:latin typeface="Arial"/>
                <a:ea typeface="Arial"/>
                <a:cs typeface="Arial"/>
                <a:sym typeface="Arial"/>
              </a:rPr>
              <a:t>‹#›</a:t>
            </a:fld>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Shape 631"/>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632" name="Shape 632"/>
          <p:cNvSpPr txBox="1"/>
          <p:nvPr>
            <p:ph idx="1" type="body"/>
          </p:nvPr>
        </p:nvSpPr>
        <p:spPr>
          <a:xfrm>
            <a:off x="675815" y="4722192"/>
            <a:ext cx="5409535" cy="4473900"/>
          </a:xfrm>
          <a:prstGeom prst="rect">
            <a:avLst/>
          </a:prstGeom>
          <a:noFill/>
          <a:ln>
            <a:noFill/>
          </a:ln>
        </p:spPr>
        <p:txBody>
          <a:bodyPr anchorCtr="0" anchor="t" bIns="47700" lIns="95425" rIns="95425" wrap="square" tIns="47700">
            <a:noAutofit/>
          </a:bodyPr>
          <a:lstStyle/>
          <a:p>
            <a:pPr indent="-76200" lvl="0" marL="0" marR="0" rtl="0" algn="l">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图中声明： 1) </a:t>
            </a:r>
            <a:r>
              <a:rPr b="1" i="0" lang="en-US" sz="1200" u="none" cap="none" strike="noStrike">
                <a:solidFill>
                  <a:schemeClr val="dk1"/>
                </a:solidFill>
                <a:latin typeface="Arial"/>
                <a:ea typeface="Arial"/>
                <a:cs typeface="Arial"/>
                <a:sym typeface="Arial"/>
              </a:rPr>
              <a:t>Single BS Association (SA): </a:t>
            </a:r>
            <a:r>
              <a:rPr b="0" i="0" lang="en-US" sz="1200" u="none" cap="none" strike="noStrike">
                <a:solidFill>
                  <a:schemeClr val="dk1"/>
                </a:solidFill>
                <a:latin typeface="Arial"/>
                <a:ea typeface="Arial"/>
                <a:cs typeface="Arial"/>
                <a:sym typeface="Arial"/>
              </a:rPr>
              <a:t>every user is associated only with a randomly chosen RRH and the set of RRHs without any association are turned into sleep. 2) </a:t>
            </a:r>
            <a:r>
              <a:rPr b="1" i="0" lang="en-US" sz="1200" u="none" cap="none" strike="noStrike">
                <a:solidFill>
                  <a:schemeClr val="dk1"/>
                </a:solidFill>
                <a:latin typeface="Arial"/>
                <a:ea typeface="Arial"/>
                <a:cs typeface="Arial"/>
                <a:sym typeface="Arial"/>
              </a:rPr>
              <a:t>Full Coordinated Association (FA): </a:t>
            </a:r>
            <a:r>
              <a:rPr b="0" i="0" lang="en-US" sz="1200" u="none" cap="none" strike="noStrike">
                <a:solidFill>
                  <a:schemeClr val="dk1"/>
                </a:solidFill>
                <a:latin typeface="Arial"/>
                <a:ea typeface="Arial"/>
                <a:cs typeface="Arial"/>
                <a:sym typeface="Arial"/>
              </a:rPr>
              <a:t>all RRHs are turned on and a user can be associated with multiple RRHs.</a:t>
            </a:r>
          </a:p>
          <a:p>
            <a:pPr indent="-76200" lvl="0" marL="0" marR="0" rtl="0" algn="l">
              <a:spcBef>
                <a:spcPts val="36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76200" lvl="0" marL="0" marR="0" rtl="0" algn="l">
              <a:spcBef>
                <a:spcPts val="36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1、in Fig. 2(a), when the user demand is 10Mbps, </a:t>
            </a:r>
            <a:r>
              <a:rPr b="1" i="0" lang="en-US" sz="1200" u="none" cap="none" strike="noStrike">
                <a:solidFill>
                  <a:schemeClr val="dk1"/>
                </a:solidFill>
                <a:latin typeface="Arial"/>
                <a:ea typeface="Arial"/>
                <a:cs typeface="Arial"/>
                <a:sym typeface="Arial"/>
              </a:rPr>
              <a:t>the power consumption given by DRL is about 18% less than that of FA</a:t>
            </a:r>
            <a:r>
              <a:rPr b="0" i="0" lang="en-US" sz="1200" u="none" cap="none" strike="noStrike">
                <a:solidFill>
                  <a:schemeClr val="dk1"/>
                </a:solidFill>
                <a:latin typeface="Arial"/>
                <a:ea typeface="Arial"/>
                <a:cs typeface="Arial"/>
                <a:sym typeface="Arial"/>
              </a:rPr>
              <a:t>. Interestingly, DRL offers comparable or sometimes even better performance than SA. That is because SA randomly chooses a RRH to serve a user, while DRL tends to select the best RRH(s) for serving users under the guidance of a DNN.</a:t>
            </a:r>
          </a:p>
          <a:p>
            <a:pPr indent="-76200" lvl="0" marL="0" marR="0" rtl="0" algn="l">
              <a:spcBef>
                <a:spcPts val="36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76200" lvl="0" marL="0" marR="0" rtl="0" algn="l">
              <a:spcBef>
                <a:spcPts val="36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2、As shown in Fig. 3, we can observe the fluctuation of power consumption due to the change of the user demand. Similar as in the above scenarios, DRL consistently outperforms FA in terms of total power consumption. This justifies </a:t>
            </a:r>
            <a:r>
              <a:rPr b="1" i="0" lang="en-US" sz="1200" u="none" cap="none" strike="noStrike">
                <a:solidFill>
                  <a:schemeClr val="dk1"/>
                </a:solidFill>
                <a:latin typeface="Arial"/>
                <a:ea typeface="Arial"/>
                <a:cs typeface="Arial"/>
                <a:sym typeface="Arial"/>
              </a:rPr>
              <a:t>effectiveness of DRL in highly dynamic cases</a:t>
            </a:r>
            <a:r>
              <a:rPr b="0" i="0" lang="en-US" sz="1200" u="none" cap="none" strike="noStrike">
                <a:solidFill>
                  <a:schemeClr val="dk1"/>
                </a:solidFill>
                <a:latin typeface="Arial"/>
                <a:ea typeface="Arial"/>
                <a:cs typeface="Arial"/>
                <a:sym typeface="Arial"/>
              </a:rPr>
              <a:t>. Note that we did not simulate SA in this scenario since sometimes it cannot satisfy the user demand.</a:t>
            </a:r>
          </a:p>
          <a:p>
            <a:pPr indent="-76200" lvl="0" marL="0" marR="0" rtl="0" algn="l">
              <a:spcBef>
                <a:spcPts val="36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76200" lvl="0" marL="0" marR="0" rtl="0" algn="l">
              <a:spcBef>
                <a:spcPts val="36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76200" lvl="0" marL="0" marR="0" rtl="0" algn="l">
              <a:spcBef>
                <a:spcPts val="36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76200" lvl="0" marL="0" marR="0" rtl="0" algn="l">
              <a:spcBef>
                <a:spcPts val="36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76200" lvl="0" marL="0" marR="0" rtl="0" algn="l">
              <a:spcBef>
                <a:spcPts val="36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76200" lvl="0" marL="0" marR="0" rtl="0" algn="l">
              <a:spcBef>
                <a:spcPts val="36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76200" lvl="0" marL="0" marR="0" rtl="0" algn="l">
              <a:spcBef>
                <a:spcPts val="36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633" name="Shape 633"/>
          <p:cNvSpPr txBox="1"/>
          <p:nvPr>
            <p:ph idx="12" type="sldNum"/>
          </p:nvPr>
        </p:nvSpPr>
        <p:spPr>
          <a:xfrm>
            <a:off x="3829613" y="9444385"/>
            <a:ext cx="2930039" cy="496586"/>
          </a:xfrm>
          <a:prstGeom prst="rect">
            <a:avLst/>
          </a:prstGeom>
          <a:noFill/>
          <a:ln>
            <a:noFill/>
          </a:ln>
        </p:spPr>
        <p:txBody>
          <a:bodyPr anchorCtr="0" anchor="b" bIns="47700" lIns="95425" rIns="95425" wrap="square" tIns="47700">
            <a:noAutofit/>
          </a:bodyPr>
          <a:lstStyle/>
          <a:p>
            <a:pPr indent="0" lvl="0" marL="0" marR="0" rtl="0" algn="r">
              <a:spcBef>
                <a:spcPts val="0"/>
              </a:spcBef>
              <a:spcAft>
                <a:spcPts val="0"/>
              </a:spcAft>
              <a:buNone/>
            </a:pPr>
            <a:fld id="{00000000-1234-1234-1234-123412341234}" type="slidenum">
              <a:rPr b="0" lang="en-US" sz="1300">
                <a:solidFill>
                  <a:schemeClr val="dk1"/>
                </a:solidFill>
                <a:latin typeface="Arial"/>
                <a:ea typeface="Arial"/>
                <a:cs typeface="Arial"/>
                <a:sym typeface="Arial"/>
              </a:rPr>
              <a:t>‹#›</a:t>
            </a:fld>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Shape 653"/>
          <p:cNvSpPr txBox="1"/>
          <p:nvPr>
            <p:ph idx="1" type="body"/>
          </p:nvPr>
        </p:nvSpPr>
        <p:spPr>
          <a:xfrm>
            <a:off x="675815" y="4722192"/>
            <a:ext cx="5409535" cy="4473900"/>
          </a:xfrm>
          <a:prstGeom prst="rect">
            <a:avLst/>
          </a:prstGeom>
        </p:spPr>
        <p:txBody>
          <a:bodyPr anchorCtr="0" anchor="t" bIns="91425" lIns="91425" rIns="91425" wrap="square" tIns="91425">
            <a:noAutofit/>
          </a:bodyPr>
          <a:lstStyle/>
          <a:p>
            <a:pPr lvl="0">
              <a:spcBef>
                <a:spcPts val="0"/>
              </a:spcBef>
              <a:buNone/>
            </a:pPr>
            <a:r>
              <a:t/>
            </a:r>
            <a:endParaRPr/>
          </a:p>
        </p:txBody>
      </p:sp>
      <p:sp>
        <p:nvSpPr>
          <p:cNvPr id="654" name="Shape 654"/>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txBox="1"/>
          <p:nvPr>
            <p:ph idx="1" type="body"/>
          </p:nvPr>
        </p:nvSpPr>
        <p:spPr>
          <a:xfrm>
            <a:off x="675815" y="4722192"/>
            <a:ext cx="5409535" cy="4473900"/>
          </a:xfrm>
          <a:prstGeom prst="rect">
            <a:avLst/>
          </a:prstGeom>
        </p:spPr>
        <p:txBody>
          <a:bodyPr anchorCtr="0" anchor="t" bIns="91425" lIns="91425" rIns="91425" wrap="square" tIns="91425">
            <a:noAutofit/>
          </a:bodyPr>
          <a:lstStyle/>
          <a:p>
            <a:pPr lvl="0">
              <a:spcBef>
                <a:spcPts val="0"/>
              </a:spcBef>
              <a:buNone/>
            </a:pPr>
            <a:r>
              <a:t/>
            </a:r>
            <a:endParaRPr/>
          </a:p>
        </p:txBody>
      </p:sp>
      <p:sp>
        <p:nvSpPr>
          <p:cNvPr id="90" name="Shape 90"/>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txBox="1"/>
          <p:nvPr>
            <p:ph idx="1" type="body"/>
          </p:nvPr>
        </p:nvSpPr>
        <p:spPr>
          <a:xfrm>
            <a:off x="675815" y="4722192"/>
            <a:ext cx="5409535" cy="4473900"/>
          </a:xfrm>
          <a:prstGeom prst="rect">
            <a:avLst/>
          </a:prstGeom>
        </p:spPr>
        <p:txBody>
          <a:bodyPr anchorCtr="0" anchor="t" bIns="91425" lIns="91425" rIns="91425" wrap="square" tIns="91425">
            <a:noAutofit/>
          </a:bodyPr>
          <a:lstStyle/>
          <a:p>
            <a:pPr lvl="0">
              <a:spcBef>
                <a:spcPts val="0"/>
              </a:spcBef>
              <a:buNone/>
            </a:pPr>
            <a:r>
              <a:t/>
            </a:r>
            <a:endParaRPr/>
          </a:p>
        </p:txBody>
      </p:sp>
      <p:sp>
        <p:nvSpPr>
          <p:cNvPr id="99" name="Shape 99"/>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a:noFill/>
          <a:ln>
            <a:noFill/>
          </a:ln>
        </p:spPr>
      </p:sp>
      <p:sp>
        <p:nvSpPr>
          <p:cNvPr id="107" name="Shape 107"/>
          <p:cNvSpPr txBox="1"/>
          <p:nvPr>
            <p:ph idx="1" type="body"/>
          </p:nvPr>
        </p:nvSpPr>
        <p:spPr>
          <a:xfrm>
            <a:off x="675815" y="4722192"/>
            <a:ext cx="5409535" cy="4473900"/>
          </a:xfrm>
          <a:prstGeom prst="rect">
            <a:avLst/>
          </a:prstGeom>
          <a:noFill/>
          <a:ln>
            <a:noFill/>
          </a:ln>
        </p:spPr>
        <p:txBody>
          <a:bodyPr anchorCtr="0" anchor="t" bIns="47700" lIns="95425" rIns="95425" wrap="square" tIns="47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108" name="Shape 108"/>
          <p:cNvSpPr txBox="1"/>
          <p:nvPr>
            <p:ph idx="12" type="sldNum"/>
          </p:nvPr>
        </p:nvSpPr>
        <p:spPr>
          <a:xfrm>
            <a:off x="3829613" y="9444385"/>
            <a:ext cx="2930039" cy="496586"/>
          </a:xfrm>
          <a:prstGeom prst="rect">
            <a:avLst/>
          </a:prstGeom>
          <a:noFill/>
          <a:ln>
            <a:noFill/>
          </a:ln>
        </p:spPr>
        <p:txBody>
          <a:bodyPr anchorCtr="0" anchor="b" bIns="47700" lIns="95425" rIns="95425" wrap="square" tIns="47700">
            <a:noAutofit/>
          </a:bodyPr>
          <a:lstStyle/>
          <a:p>
            <a:pPr indent="0" lvl="0" marL="0" marR="0" rtl="0" algn="r">
              <a:spcBef>
                <a:spcPts val="0"/>
              </a:spcBef>
              <a:spcAft>
                <a:spcPts val="0"/>
              </a:spcAft>
              <a:buNone/>
            </a:pPr>
            <a:fld id="{00000000-1234-1234-1234-123412341234}" type="slidenum">
              <a:rPr b="0" lang="en-US" sz="1300">
                <a:solidFill>
                  <a:schemeClr val="dk1"/>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txBox="1"/>
          <p:nvPr>
            <p:ph idx="1" type="body"/>
          </p:nvPr>
        </p:nvSpPr>
        <p:spPr>
          <a:xfrm>
            <a:off x="675815" y="4722192"/>
            <a:ext cx="5409535" cy="4473900"/>
          </a:xfrm>
          <a:prstGeom prst="rect">
            <a:avLst/>
          </a:prstGeom>
        </p:spPr>
        <p:txBody>
          <a:bodyPr anchorCtr="0" anchor="t" bIns="91425" lIns="91425" rIns="91425" wrap="square" tIns="91425">
            <a:noAutofit/>
          </a:bodyPr>
          <a:lstStyle/>
          <a:p>
            <a:pPr lvl="0">
              <a:spcBef>
                <a:spcPts val="0"/>
              </a:spcBef>
              <a:buNone/>
            </a:pPr>
            <a:r>
              <a:t/>
            </a:r>
            <a:endParaRPr/>
          </a:p>
        </p:txBody>
      </p:sp>
      <p:sp>
        <p:nvSpPr>
          <p:cNvPr id="174" name="Shape 174"/>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txBox="1"/>
          <p:nvPr>
            <p:ph idx="1" type="body"/>
          </p:nvPr>
        </p:nvSpPr>
        <p:spPr>
          <a:xfrm>
            <a:off x="675815" y="4722192"/>
            <a:ext cx="5409535" cy="4473900"/>
          </a:xfrm>
          <a:prstGeom prst="rect">
            <a:avLst/>
          </a:prstGeom>
        </p:spPr>
        <p:txBody>
          <a:bodyPr anchorCtr="0" anchor="t" bIns="91425" lIns="91425" rIns="91425" wrap="square" tIns="91425">
            <a:noAutofit/>
          </a:bodyPr>
          <a:lstStyle/>
          <a:p>
            <a:pPr lvl="0">
              <a:spcBef>
                <a:spcPts val="0"/>
              </a:spcBef>
              <a:buNone/>
            </a:pPr>
            <a:r>
              <a:t/>
            </a:r>
            <a:endParaRPr/>
          </a:p>
        </p:txBody>
      </p:sp>
      <p:sp>
        <p:nvSpPr>
          <p:cNvPr id="185" name="Shape 185"/>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txBox="1"/>
          <p:nvPr>
            <p:ph idx="1" type="body"/>
          </p:nvPr>
        </p:nvSpPr>
        <p:spPr>
          <a:xfrm>
            <a:off x="675815" y="4722192"/>
            <a:ext cx="5409535" cy="4473900"/>
          </a:xfrm>
          <a:prstGeom prst="rect">
            <a:avLst/>
          </a:prstGeom>
        </p:spPr>
        <p:txBody>
          <a:bodyPr anchorCtr="0" anchor="t" bIns="91425" lIns="91425" rIns="91425" wrap="square" tIns="91425">
            <a:noAutofit/>
          </a:bodyPr>
          <a:lstStyle/>
          <a:p>
            <a:pPr lvl="0">
              <a:spcBef>
                <a:spcPts val="0"/>
              </a:spcBef>
              <a:buNone/>
            </a:pPr>
            <a:r>
              <a:t/>
            </a:r>
            <a:endParaRPr/>
          </a:p>
        </p:txBody>
      </p:sp>
      <p:sp>
        <p:nvSpPr>
          <p:cNvPr id="203" name="Shape 203"/>
          <p:cNvSpPr/>
          <p:nvPr>
            <p:ph idx="2" type="sldImg"/>
          </p:nvPr>
        </p:nvSpPr>
        <p:spPr>
          <a:xfrm>
            <a:off x="896938" y="746125"/>
            <a:ext cx="4967287" cy="37274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type="title">
  <p:cSld name="标题幻灯片">
    <p:spTree>
      <p:nvGrpSpPr>
        <p:cNvPr id="16" name="Shape 16"/>
        <p:cNvGrpSpPr/>
        <p:nvPr/>
      </p:nvGrpSpPr>
      <p:grpSpPr>
        <a:xfrm>
          <a:off x="0" y="0"/>
          <a:ext cx="0" cy="0"/>
          <a:chOff x="0" y="0"/>
          <a:chExt cx="0" cy="0"/>
        </a:xfrm>
      </p:grpSpPr>
      <p:pic>
        <p:nvPicPr>
          <p:cNvPr descr="line6" id="17" name="Shape 17"/>
          <p:cNvPicPr preferRelativeResize="0"/>
          <p:nvPr/>
        </p:nvPicPr>
        <p:blipFill rotWithShape="1">
          <a:blip r:embed="rId2">
            <a:alphaModFix/>
          </a:blip>
          <a:srcRect b="0" l="0" r="0" t="0"/>
          <a:stretch/>
        </p:blipFill>
        <p:spPr>
          <a:xfrm>
            <a:off x="36512" y="2595761"/>
            <a:ext cx="9093903" cy="257175"/>
          </a:xfrm>
          <a:prstGeom prst="rect">
            <a:avLst/>
          </a:prstGeom>
          <a:noFill/>
          <a:ln>
            <a:noFill/>
          </a:ln>
        </p:spPr>
      </p:pic>
      <p:sp>
        <p:nvSpPr>
          <p:cNvPr id="18" name="Shape 18"/>
          <p:cNvSpPr txBox="1"/>
          <p:nvPr>
            <p:ph type="ctrTitle"/>
          </p:nvPr>
        </p:nvSpPr>
        <p:spPr>
          <a:xfrm>
            <a:off x="996802" y="908720"/>
            <a:ext cx="7772400" cy="1470025"/>
          </a:xfrm>
          <a:prstGeom prst="rect">
            <a:avLst/>
          </a:prstGeom>
          <a:noFill/>
          <a:ln>
            <a:noFill/>
          </a:ln>
        </p:spPr>
        <p:txBody>
          <a:bodyPr anchorCtr="0" anchor="ctr" bIns="91425" lIns="91425" rIns="91425" wrap="square" tIns="91425"/>
          <a:lstStyle>
            <a:lvl1pPr indent="0" lvl="0" marL="0" marR="0" rtl="0" algn="r">
              <a:spcBef>
                <a:spcPts val="0"/>
              </a:spcBef>
              <a:spcAft>
                <a:spcPts val="0"/>
              </a:spcAft>
              <a:buSzPts val="1400"/>
              <a:buNone/>
              <a:defRPr b="1" i="0" sz="4000" u="none" cap="none" strike="noStrike">
                <a:solidFill>
                  <a:srgbClr val="002060"/>
                </a:solidFill>
                <a:latin typeface="Arial"/>
                <a:ea typeface="Arial"/>
                <a:cs typeface="Arial"/>
                <a:sym typeface="Arial"/>
              </a:defRPr>
            </a:lvl1pPr>
            <a:lvl2pPr indent="0" lvl="1" marL="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2pPr>
            <a:lvl3pPr indent="0" lvl="2" marL="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3pPr>
            <a:lvl4pPr indent="0" lvl="3" marL="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4pPr>
            <a:lvl5pPr indent="0" lvl="4" marL="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5pPr>
            <a:lvl6pPr indent="0" lvl="5" marL="45720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6pPr>
            <a:lvl7pPr indent="0" lvl="6" marL="91440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7pPr>
            <a:lvl8pPr indent="0" lvl="7" marL="137160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8pPr>
            <a:lvl9pPr indent="0" lvl="8" marL="182880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9pPr>
          </a:lstStyle>
          <a:p/>
        </p:txBody>
      </p:sp>
      <p:sp>
        <p:nvSpPr>
          <p:cNvPr id="19" name="Shape 19"/>
          <p:cNvSpPr txBox="1"/>
          <p:nvPr>
            <p:ph idx="1" type="subTitle"/>
          </p:nvPr>
        </p:nvSpPr>
        <p:spPr>
          <a:xfrm>
            <a:off x="1763688" y="2996952"/>
            <a:ext cx="6904856" cy="1752600"/>
          </a:xfrm>
          <a:prstGeom prst="rect">
            <a:avLst/>
          </a:prstGeom>
          <a:noFill/>
          <a:ln>
            <a:noFill/>
          </a:ln>
        </p:spPr>
        <p:txBody>
          <a:bodyPr anchorCtr="0" anchor="t" bIns="91425" lIns="91425" rIns="91425" wrap="square" tIns="91425"/>
          <a:lstStyle>
            <a:lvl1pPr indent="0" lvl="0" marL="0" marR="0" rtl="0" algn="r">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dk1"/>
              </a:buClr>
              <a:buSzPts val="2800"/>
              <a:buFont typeface="Noto Sans Symbols"/>
              <a:buChar char="•"/>
              <a:defRPr b="1"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3pPr>
            <a:lvl4pPr indent="-139700" lvl="3" marL="16002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52400" lvl="4" marL="20574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152400" lvl="5" marL="25146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152400" lvl="6" marL="2971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152400" lvl="7" marL="34290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152400" lvl="8" marL="38862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pic>
        <p:nvPicPr>
          <p:cNvPr descr="http://imgsrc.baidu.com/baike/pic/item/42e89c26115913278b82a173.jpg" id="20" name="Shape 20"/>
          <p:cNvPicPr preferRelativeResize="0"/>
          <p:nvPr/>
        </p:nvPicPr>
        <p:blipFill rotWithShape="1">
          <a:blip r:embed="rId3">
            <a:alphaModFix/>
          </a:blip>
          <a:srcRect b="0" l="0" r="0" t="0"/>
          <a:stretch/>
        </p:blipFill>
        <p:spPr>
          <a:xfrm>
            <a:off x="35496" y="44618"/>
            <a:ext cx="961306" cy="961306"/>
          </a:xfrm>
          <a:prstGeom prst="rect">
            <a:avLst/>
          </a:prstGeom>
          <a:noFill/>
          <a:ln>
            <a:noFill/>
          </a:ln>
        </p:spPr>
      </p:pic>
      <p:sp>
        <p:nvSpPr>
          <p:cNvPr descr="http://img2.imgtn.bdimg.com/it/u=1723862384,3552002752&amp;fm=23&amp;gp=0.jpg" id="21" name="Shape 21"/>
          <p:cNvSpPr/>
          <p:nvPr/>
        </p:nvSpPr>
        <p:spPr>
          <a:xfrm>
            <a:off x="63500" y="-136525"/>
            <a:ext cx="304800" cy="30480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标题和内容">
    <p:spTree>
      <p:nvGrpSpPr>
        <p:cNvPr id="22" name="Shape 22"/>
        <p:cNvGrpSpPr/>
        <p:nvPr/>
      </p:nvGrpSpPr>
      <p:grpSpPr>
        <a:xfrm>
          <a:off x="0" y="0"/>
          <a:ext cx="0" cy="0"/>
          <a:chOff x="0" y="0"/>
          <a:chExt cx="0" cy="0"/>
        </a:xfrm>
      </p:grpSpPr>
      <p:sp>
        <p:nvSpPr>
          <p:cNvPr id="23" name="Shape 23"/>
          <p:cNvSpPr txBox="1"/>
          <p:nvPr>
            <p:ph type="title"/>
          </p:nvPr>
        </p:nvSpPr>
        <p:spPr>
          <a:xfrm>
            <a:off x="0" y="58739"/>
            <a:ext cx="9144000" cy="849982"/>
          </a:xfrm>
          <a:prstGeom prst="rect">
            <a:avLst/>
          </a:prstGeom>
          <a:noFill/>
          <a:ln>
            <a:noFill/>
          </a:ln>
        </p:spPr>
        <p:txBody>
          <a:bodyPr anchorCtr="0" anchor="ctr" bIns="91425" lIns="91425" rIns="91425" wrap="square" tIns="91425"/>
          <a:lstStyle>
            <a:lvl1pPr indent="0" lvl="0" marL="0" marR="0" rtl="0" algn="ctr">
              <a:spcBef>
                <a:spcPts val="0"/>
              </a:spcBef>
              <a:spcAft>
                <a:spcPts val="0"/>
              </a:spcAft>
              <a:buSzPts val="1400"/>
              <a:buNone/>
              <a:defRPr b="1" i="0" sz="3600" u="none" cap="none" strike="noStrike">
                <a:solidFill>
                  <a:schemeClr val="dk1"/>
                </a:solidFill>
                <a:latin typeface="Arial"/>
                <a:ea typeface="Arial"/>
                <a:cs typeface="Arial"/>
                <a:sym typeface="Arial"/>
              </a:defRPr>
            </a:lvl1pPr>
            <a:lvl2pPr indent="0" lvl="1" marL="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2pPr>
            <a:lvl3pPr indent="0" lvl="2" marL="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3pPr>
            <a:lvl4pPr indent="0" lvl="3" marL="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4pPr>
            <a:lvl5pPr indent="0" lvl="4" marL="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5pPr>
            <a:lvl6pPr indent="0" lvl="5" marL="45720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6pPr>
            <a:lvl7pPr indent="0" lvl="6" marL="91440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7pPr>
            <a:lvl8pPr indent="0" lvl="7" marL="137160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8pPr>
            <a:lvl9pPr indent="0" lvl="8" marL="182880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9pPr>
          </a:lstStyle>
          <a:p/>
        </p:txBody>
      </p:sp>
      <p:sp>
        <p:nvSpPr>
          <p:cNvPr id="24" name="Shape 24"/>
          <p:cNvSpPr txBox="1"/>
          <p:nvPr>
            <p:ph idx="1" type="body"/>
          </p:nvPr>
        </p:nvSpPr>
        <p:spPr>
          <a:xfrm>
            <a:off x="142875" y="1124744"/>
            <a:ext cx="8858250" cy="5328444"/>
          </a:xfrm>
          <a:prstGeom prst="rect">
            <a:avLst/>
          </a:prstGeom>
          <a:noFill/>
          <a:ln>
            <a:noFill/>
          </a:ln>
        </p:spPr>
        <p:txBody>
          <a:bodyPr anchorCtr="0" anchor="t" bIns="91425" lIns="91425" rIns="91425" wrap="square" tIns="91425"/>
          <a:lstStyle>
            <a:lvl1pPr indent="-139700" lvl="0" marL="342900" marR="0" rtl="0" algn="l">
              <a:spcBef>
                <a:spcPts val="640"/>
              </a:spcBef>
              <a:spcAft>
                <a:spcPts val="0"/>
              </a:spcAft>
              <a:buClr>
                <a:schemeClr val="dk1"/>
              </a:buClr>
              <a:buSzPts val="3200"/>
              <a:buFont typeface="Arial"/>
              <a:buChar char="•"/>
              <a:defRPr b="1" i="0" sz="32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dk1"/>
              </a:buClr>
              <a:buSzPts val="28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3pPr>
            <a:lvl4pPr indent="-139700" lvl="3" marL="16002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52400" lvl="4" marL="20574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152400" lvl="5" marL="25146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152400" lvl="6" marL="2971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152400" lvl="7" marL="34290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152400" lvl="8" marL="38862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5" name="Shape 25"/>
          <p:cNvSpPr txBox="1"/>
          <p:nvPr>
            <p:ph idx="10" type="dt"/>
          </p:nvPr>
        </p:nvSpPr>
        <p:spPr>
          <a:xfrm>
            <a:off x="179388" y="6524625"/>
            <a:ext cx="2133600" cy="288925"/>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sz="1400">
                <a:solidFill>
                  <a:schemeClr val="dk1"/>
                </a:solidFill>
                <a:latin typeface="Arial"/>
                <a:ea typeface="Arial"/>
                <a:cs typeface="Arial"/>
                <a:sym typeface="Arial"/>
              </a:defRPr>
            </a:lvl1pPr>
            <a:lvl2pPr indent="0" lvl="1" marL="4572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26" name="Shape 26"/>
          <p:cNvSpPr txBox="1"/>
          <p:nvPr>
            <p:ph idx="11" type="ftr"/>
          </p:nvPr>
        </p:nvSpPr>
        <p:spPr>
          <a:xfrm>
            <a:off x="3124200" y="6524625"/>
            <a:ext cx="2895600" cy="260350"/>
          </a:xfrm>
          <a:prstGeom prst="rect">
            <a:avLst/>
          </a:prstGeom>
          <a:noFill/>
          <a:ln>
            <a:noFill/>
          </a:ln>
        </p:spPr>
        <p:txBody>
          <a:bodyPr anchorCtr="0" anchor="t" bIns="91425" lIns="91425" rIns="91425" wrap="square" tIns="91425"/>
          <a:lstStyle>
            <a:lvl1pPr indent="0" lvl="0" marL="0" marR="0" rtl="0" algn="ctr">
              <a:spcBef>
                <a:spcPts val="0"/>
              </a:spcBef>
              <a:spcAft>
                <a:spcPts val="0"/>
              </a:spcAft>
              <a:buSzPts val="1400"/>
              <a:buNone/>
              <a:defRPr sz="1400">
                <a:solidFill>
                  <a:schemeClr val="dk1"/>
                </a:solidFill>
                <a:latin typeface="Arial"/>
                <a:ea typeface="Arial"/>
                <a:cs typeface="Arial"/>
                <a:sym typeface="Arial"/>
              </a:defRPr>
            </a:lvl1pPr>
            <a:lvl2pPr indent="0" lvl="1" marL="4572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27" name="Shape 27"/>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仅标题">
    <p:spTree>
      <p:nvGrpSpPr>
        <p:cNvPr id="28" name="Shape 28"/>
        <p:cNvGrpSpPr/>
        <p:nvPr/>
      </p:nvGrpSpPr>
      <p:grpSpPr>
        <a:xfrm>
          <a:off x="0" y="0"/>
          <a:ext cx="0" cy="0"/>
          <a:chOff x="0" y="0"/>
          <a:chExt cx="0" cy="0"/>
        </a:xfrm>
      </p:grpSpPr>
      <p:sp>
        <p:nvSpPr>
          <p:cNvPr id="29" name="Shape 29"/>
          <p:cNvSpPr txBox="1"/>
          <p:nvPr>
            <p:ph type="title"/>
          </p:nvPr>
        </p:nvSpPr>
        <p:spPr>
          <a:xfrm>
            <a:off x="0" y="58739"/>
            <a:ext cx="9144000" cy="849982"/>
          </a:xfrm>
          <a:prstGeom prst="rect">
            <a:avLst/>
          </a:prstGeom>
          <a:noFill/>
          <a:ln>
            <a:noFill/>
          </a:ln>
        </p:spPr>
        <p:txBody>
          <a:bodyPr anchorCtr="0" anchor="ctr" bIns="91425" lIns="91425" rIns="91425" wrap="square" tIns="91425"/>
          <a:lstStyle>
            <a:lvl1pPr indent="0" lvl="0" marL="0" marR="0" rtl="0" algn="ctr">
              <a:spcBef>
                <a:spcPts val="0"/>
              </a:spcBef>
              <a:spcAft>
                <a:spcPts val="0"/>
              </a:spcAft>
              <a:buSzPts val="1400"/>
              <a:buNone/>
              <a:defRPr b="1" i="0" sz="3600" u="none" cap="none" strike="noStrike">
                <a:solidFill>
                  <a:srgbClr val="002060"/>
                </a:solidFill>
                <a:latin typeface="Arial"/>
                <a:ea typeface="Arial"/>
                <a:cs typeface="Arial"/>
                <a:sym typeface="Arial"/>
              </a:defRPr>
            </a:lvl1pPr>
            <a:lvl2pPr indent="0" lvl="1" marL="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2pPr>
            <a:lvl3pPr indent="0" lvl="2" marL="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3pPr>
            <a:lvl4pPr indent="0" lvl="3" marL="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4pPr>
            <a:lvl5pPr indent="0" lvl="4" marL="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5pPr>
            <a:lvl6pPr indent="0" lvl="5" marL="45720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6pPr>
            <a:lvl7pPr indent="0" lvl="6" marL="91440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7pPr>
            <a:lvl8pPr indent="0" lvl="7" marL="137160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8pPr>
            <a:lvl9pPr indent="0" lvl="8" marL="182880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9pPr>
          </a:lstStyle>
          <a:p/>
        </p:txBody>
      </p:sp>
      <p:sp>
        <p:nvSpPr>
          <p:cNvPr id="30" name="Shape 30"/>
          <p:cNvSpPr txBox="1"/>
          <p:nvPr>
            <p:ph idx="10" type="dt"/>
          </p:nvPr>
        </p:nvSpPr>
        <p:spPr>
          <a:xfrm>
            <a:off x="179388" y="6524625"/>
            <a:ext cx="2133600" cy="288925"/>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sz="1400">
                <a:solidFill>
                  <a:schemeClr val="dk1"/>
                </a:solidFill>
                <a:latin typeface="Arial"/>
                <a:ea typeface="Arial"/>
                <a:cs typeface="Arial"/>
                <a:sym typeface="Arial"/>
              </a:defRPr>
            </a:lvl1pPr>
            <a:lvl2pPr indent="0" lvl="1" marL="4572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31" name="Shape 31"/>
          <p:cNvSpPr txBox="1"/>
          <p:nvPr>
            <p:ph idx="11" type="ftr"/>
          </p:nvPr>
        </p:nvSpPr>
        <p:spPr>
          <a:xfrm>
            <a:off x="3124200" y="6524625"/>
            <a:ext cx="2895600" cy="260350"/>
          </a:xfrm>
          <a:prstGeom prst="rect">
            <a:avLst/>
          </a:prstGeom>
          <a:noFill/>
          <a:ln>
            <a:noFill/>
          </a:ln>
        </p:spPr>
        <p:txBody>
          <a:bodyPr anchorCtr="0" anchor="t" bIns="91425" lIns="91425" rIns="91425" wrap="square" tIns="91425"/>
          <a:lstStyle>
            <a:lvl1pPr indent="0" lvl="0" marL="0" marR="0" rtl="0" algn="ctr">
              <a:spcBef>
                <a:spcPts val="0"/>
              </a:spcBef>
              <a:spcAft>
                <a:spcPts val="0"/>
              </a:spcAft>
              <a:buSzPts val="1400"/>
              <a:buNone/>
              <a:defRPr sz="1400">
                <a:solidFill>
                  <a:schemeClr val="dk1"/>
                </a:solidFill>
                <a:latin typeface="Arial"/>
                <a:ea typeface="Arial"/>
                <a:cs typeface="Arial"/>
                <a:sym typeface="Arial"/>
              </a:defRPr>
            </a:lvl1pPr>
            <a:lvl2pPr indent="0" lvl="1" marL="4572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32" name="Shape 32"/>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节标题">
    <p:spTree>
      <p:nvGrpSpPr>
        <p:cNvPr id="33" name="Shape 33"/>
        <p:cNvGrpSpPr/>
        <p:nvPr/>
      </p:nvGrpSpPr>
      <p:grpSpPr>
        <a:xfrm>
          <a:off x="0" y="0"/>
          <a:ext cx="0" cy="0"/>
          <a:chOff x="0" y="0"/>
          <a:chExt cx="0" cy="0"/>
        </a:xfrm>
      </p:grpSpPr>
      <p:sp>
        <p:nvSpPr>
          <p:cNvPr id="34" name="Shape 34"/>
          <p:cNvSpPr txBox="1"/>
          <p:nvPr>
            <p:ph type="title"/>
          </p:nvPr>
        </p:nvSpPr>
        <p:spPr>
          <a:xfrm>
            <a:off x="722313" y="4406900"/>
            <a:ext cx="7772400" cy="1362075"/>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1" i="0" sz="4000" u="none" cap="none" strike="noStrike">
                <a:solidFill>
                  <a:srgbClr val="002060"/>
                </a:solidFill>
                <a:latin typeface="Arial"/>
                <a:ea typeface="Arial"/>
                <a:cs typeface="Arial"/>
                <a:sym typeface="Arial"/>
              </a:defRPr>
            </a:lvl1pPr>
            <a:lvl2pPr indent="0" lvl="1" marL="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2pPr>
            <a:lvl3pPr indent="0" lvl="2" marL="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3pPr>
            <a:lvl4pPr indent="0" lvl="3" marL="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4pPr>
            <a:lvl5pPr indent="0" lvl="4" marL="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5pPr>
            <a:lvl6pPr indent="0" lvl="5" marL="45720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6pPr>
            <a:lvl7pPr indent="0" lvl="6" marL="91440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7pPr>
            <a:lvl8pPr indent="0" lvl="7" marL="137160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8pPr>
            <a:lvl9pPr indent="0" lvl="8" marL="182880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9pPr>
          </a:lstStyle>
          <a:p/>
        </p:txBody>
      </p:sp>
      <p:sp>
        <p:nvSpPr>
          <p:cNvPr id="35" name="Shape 35"/>
          <p:cNvSpPr txBox="1"/>
          <p:nvPr>
            <p:ph idx="1" type="body"/>
          </p:nvPr>
        </p:nvSpPr>
        <p:spPr>
          <a:xfrm>
            <a:off x="722313" y="2906713"/>
            <a:ext cx="7772400" cy="1500187"/>
          </a:xfrm>
          <a:prstGeom prst="rect">
            <a:avLst/>
          </a:prstGeom>
          <a:noFill/>
          <a:ln>
            <a:noFill/>
          </a:ln>
        </p:spPr>
        <p:txBody>
          <a:bodyPr anchorCtr="0" anchor="b" bIns="91425" lIns="91425" rIns="91425" wrap="square" tIns="91425"/>
          <a:lstStyle>
            <a:lvl1pPr indent="0" lvl="0" marL="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0" lvl="1" marL="457200" marR="0" rtl="0" algn="l">
              <a:spcBef>
                <a:spcPts val="360"/>
              </a:spcBef>
              <a:spcAft>
                <a:spcPts val="0"/>
              </a:spcAft>
              <a:buClr>
                <a:schemeClr val="dk1"/>
              </a:buClr>
              <a:buSzPts val="1800"/>
              <a:buFont typeface="Noto Sans Symbols"/>
              <a:buNone/>
              <a:defRPr b="1" i="0" sz="1800" u="none" cap="none" strike="noStrike">
                <a:solidFill>
                  <a:schemeClr val="dk1"/>
                </a:solidFill>
                <a:latin typeface="Arial"/>
                <a:ea typeface="Arial"/>
                <a:cs typeface="Arial"/>
                <a:sym typeface="Arial"/>
              </a:defRPr>
            </a:lvl2pPr>
            <a:lvl3pPr indent="0" lvl="2" marL="9144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3pPr>
            <a:lvl4pPr indent="0" lvl="3" marL="13716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18288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22860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2743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3200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36576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36" name="Shape 36"/>
          <p:cNvSpPr txBox="1"/>
          <p:nvPr>
            <p:ph idx="10" type="dt"/>
          </p:nvPr>
        </p:nvSpPr>
        <p:spPr>
          <a:xfrm>
            <a:off x="179388" y="6524625"/>
            <a:ext cx="2133600" cy="288925"/>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sz="1400">
                <a:solidFill>
                  <a:schemeClr val="dk1"/>
                </a:solidFill>
                <a:latin typeface="Arial"/>
                <a:ea typeface="Arial"/>
                <a:cs typeface="Arial"/>
                <a:sym typeface="Arial"/>
              </a:defRPr>
            </a:lvl1pPr>
            <a:lvl2pPr indent="0" lvl="1" marL="4572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1" type="ftr"/>
          </p:nvPr>
        </p:nvSpPr>
        <p:spPr>
          <a:xfrm>
            <a:off x="3124200" y="6524625"/>
            <a:ext cx="2895600" cy="260350"/>
          </a:xfrm>
          <a:prstGeom prst="rect">
            <a:avLst/>
          </a:prstGeom>
          <a:noFill/>
          <a:ln>
            <a:noFill/>
          </a:ln>
        </p:spPr>
        <p:txBody>
          <a:bodyPr anchorCtr="0" anchor="t" bIns="91425" lIns="91425" rIns="91425" wrap="square" tIns="91425"/>
          <a:lstStyle>
            <a:lvl1pPr indent="0" lvl="0" marL="0" marR="0" rtl="0" algn="ctr">
              <a:spcBef>
                <a:spcPts val="0"/>
              </a:spcBef>
              <a:spcAft>
                <a:spcPts val="0"/>
              </a:spcAft>
              <a:buSzPts val="1400"/>
              <a:buNone/>
              <a:defRPr sz="1400">
                <a:solidFill>
                  <a:schemeClr val="dk1"/>
                </a:solidFill>
                <a:latin typeface="Arial"/>
                <a:ea typeface="Arial"/>
                <a:cs typeface="Arial"/>
                <a:sym typeface="Arial"/>
              </a:defRPr>
            </a:lvl1pPr>
            <a:lvl2pPr indent="0" lvl="1" marL="4572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38" name="Shape 38"/>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两栏内容">
    <p:spTree>
      <p:nvGrpSpPr>
        <p:cNvPr id="39" name="Shape 39"/>
        <p:cNvGrpSpPr/>
        <p:nvPr/>
      </p:nvGrpSpPr>
      <p:grpSpPr>
        <a:xfrm>
          <a:off x="0" y="0"/>
          <a:ext cx="0" cy="0"/>
          <a:chOff x="0" y="0"/>
          <a:chExt cx="0" cy="0"/>
        </a:xfrm>
      </p:grpSpPr>
      <p:sp>
        <p:nvSpPr>
          <p:cNvPr id="40" name="Shape 40"/>
          <p:cNvSpPr txBox="1"/>
          <p:nvPr>
            <p:ph type="title"/>
          </p:nvPr>
        </p:nvSpPr>
        <p:spPr>
          <a:xfrm>
            <a:off x="0" y="58739"/>
            <a:ext cx="9144000" cy="849982"/>
          </a:xfrm>
          <a:prstGeom prst="rect">
            <a:avLst/>
          </a:prstGeom>
          <a:noFill/>
          <a:ln>
            <a:noFill/>
          </a:ln>
        </p:spPr>
        <p:txBody>
          <a:bodyPr anchorCtr="0" anchor="ctr" bIns="91425" lIns="91425" rIns="91425" wrap="square" tIns="91425"/>
          <a:lstStyle>
            <a:lvl1pPr indent="0" lvl="0" marL="0" marR="0" rtl="0" algn="ctr">
              <a:spcBef>
                <a:spcPts val="0"/>
              </a:spcBef>
              <a:spcAft>
                <a:spcPts val="0"/>
              </a:spcAft>
              <a:buSzPts val="1400"/>
              <a:buNone/>
              <a:defRPr b="1" i="0" sz="3600" u="none" cap="none" strike="noStrike">
                <a:solidFill>
                  <a:srgbClr val="002060"/>
                </a:solidFill>
                <a:latin typeface="Arial"/>
                <a:ea typeface="Arial"/>
                <a:cs typeface="Arial"/>
                <a:sym typeface="Arial"/>
              </a:defRPr>
            </a:lvl1pPr>
            <a:lvl2pPr indent="0" lvl="1" marL="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2pPr>
            <a:lvl3pPr indent="0" lvl="2" marL="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3pPr>
            <a:lvl4pPr indent="0" lvl="3" marL="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4pPr>
            <a:lvl5pPr indent="0" lvl="4" marL="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5pPr>
            <a:lvl6pPr indent="0" lvl="5" marL="45720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6pPr>
            <a:lvl7pPr indent="0" lvl="6" marL="91440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7pPr>
            <a:lvl8pPr indent="0" lvl="7" marL="137160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8pPr>
            <a:lvl9pPr indent="0" lvl="8" marL="182880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9pPr>
          </a:lstStyle>
          <a:p/>
        </p:txBody>
      </p:sp>
      <p:sp>
        <p:nvSpPr>
          <p:cNvPr id="41" name="Shape 41"/>
          <p:cNvSpPr txBox="1"/>
          <p:nvPr>
            <p:ph idx="1" type="body"/>
          </p:nvPr>
        </p:nvSpPr>
        <p:spPr>
          <a:xfrm>
            <a:off x="457200" y="1341438"/>
            <a:ext cx="4038600" cy="5111750"/>
          </a:xfrm>
          <a:prstGeom prst="rect">
            <a:avLst/>
          </a:prstGeom>
          <a:noFill/>
          <a:ln>
            <a:noFill/>
          </a:ln>
        </p:spPr>
        <p:txBody>
          <a:bodyPr anchorCtr="0" anchor="t" bIns="91425" lIns="91425" rIns="91425" wrap="square" tIns="91425"/>
          <a:lstStyle>
            <a:lvl1pPr indent="-165100" lvl="0" marL="3429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chemeClr val="dk1"/>
              </a:buClr>
              <a:buSzPts val="2400"/>
              <a:buFont typeface="Noto Sans Symbols"/>
              <a:buChar char="•"/>
              <a:defRPr b="1"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 name="Shape 42"/>
          <p:cNvSpPr txBox="1"/>
          <p:nvPr>
            <p:ph idx="2" type="body"/>
          </p:nvPr>
        </p:nvSpPr>
        <p:spPr>
          <a:xfrm>
            <a:off x="4648200" y="1341438"/>
            <a:ext cx="4038600" cy="5111750"/>
          </a:xfrm>
          <a:prstGeom prst="rect">
            <a:avLst/>
          </a:prstGeom>
          <a:noFill/>
          <a:ln>
            <a:noFill/>
          </a:ln>
        </p:spPr>
        <p:txBody>
          <a:bodyPr anchorCtr="0" anchor="t" bIns="91425" lIns="91425" rIns="91425" wrap="square" tIns="91425"/>
          <a:lstStyle>
            <a:lvl1pPr indent="-165100" lvl="0" marL="3429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chemeClr val="dk1"/>
              </a:buClr>
              <a:buSzPts val="2400"/>
              <a:buFont typeface="Noto Sans Symbols"/>
              <a:buChar char="•"/>
              <a:defRPr b="1"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 name="Shape 43"/>
          <p:cNvSpPr txBox="1"/>
          <p:nvPr>
            <p:ph idx="10" type="dt"/>
          </p:nvPr>
        </p:nvSpPr>
        <p:spPr>
          <a:xfrm>
            <a:off x="179388" y="6524625"/>
            <a:ext cx="2133600" cy="288925"/>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sz="1400">
                <a:solidFill>
                  <a:schemeClr val="dk1"/>
                </a:solidFill>
                <a:latin typeface="Arial"/>
                <a:ea typeface="Arial"/>
                <a:cs typeface="Arial"/>
                <a:sym typeface="Arial"/>
              </a:defRPr>
            </a:lvl1pPr>
            <a:lvl2pPr indent="0" lvl="1" marL="4572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124200" y="6524625"/>
            <a:ext cx="2895600" cy="260350"/>
          </a:xfrm>
          <a:prstGeom prst="rect">
            <a:avLst/>
          </a:prstGeom>
          <a:noFill/>
          <a:ln>
            <a:noFill/>
          </a:ln>
        </p:spPr>
        <p:txBody>
          <a:bodyPr anchorCtr="0" anchor="t" bIns="91425" lIns="91425" rIns="91425" wrap="square" tIns="91425"/>
          <a:lstStyle>
            <a:lvl1pPr indent="0" lvl="0" marL="0" marR="0" rtl="0" algn="ctr">
              <a:spcBef>
                <a:spcPts val="0"/>
              </a:spcBef>
              <a:spcAft>
                <a:spcPts val="0"/>
              </a:spcAft>
              <a:buSzPts val="1400"/>
              <a:buNone/>
              <a:defRPr sz="1400">
                <a:solidFill>
                  <a:schemeClr val="dk1"/>
                </a:solidFill>
                <a:latin typeface="Arial"/>
                <a:ea typeface="Arial"/>
                <a:cs typeface="Arial"/>
                <a:sym typeface="Arial"/>
              </a:defRPr>
            </a:lvl1pPr>
            <a:lvl2pPr indent="0" lvl="1" marL="4572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比较">
    <p:spTree>
      <p:nvGrpSpPr>
        <p:cNvPr id="46" name="Shape 46"/>
        <p:cNvGrpSpPr/>
        <p:nvPr/>
      </p:nvGrpSpPr>
      <p:grpSpPr>
        <a:xfrm>
          <a:off x="0" y="0"/>
          <a:ext cx="0" cy="0"/>
          <a:chOff x="0" y="0"/>
          <a:chExt cx="0" cy="0"/>
        </a:xfrm>
      </p:grpSpPr>
      <p:sp>
        <p:nvSpPr>
          <p:cNvPr id="47" name="Shape 47"/>
          <p:cNvSpPr txBox="1"/>
          <p:nvPr>
            <p:ph type="title"/>
          </p:nvPr>
        </p:nvSpPr>
        <p:spPr>
          <a:xfrm>
            <a:off x="457200" y="274638"/>
            <a:ext cx="8229600" cy="1143000"/>
          </a:xfrm>
          <a:prstGeom prst="rect">
            <a:avLst/>
          </a:prstGeom>
          <a:noFill/>
          <a:ln>
            <a:noFill/>
          </a:ln>
        </p:spPr>
        <p:txBody>
          <a:bodyPr anchorCtr="0" anchor="ctr" bIns="91425" lIns="91425" rIns="91425" wrap="square" tIns="91425"/>
          <a:lstStyle>
            <a:lvl1pPr indent="0" lvl="0" marL="0" marR="0" rtl="0" algn="ctr">
              <a:spcBef>
                <a:spcPts val="0"/>
              </a:spcBef>
              <a:spcAft>
                <a:spcPts val="0"/>
              </a:spcAft>
              <a:buSzPts val="1400"/>
              <a:buNone/>
              <a:defRPr b="1" i="0" sz="3600" u="none" cap="none" strike="noStrike">
                <a:solidFill>
                  <a:srgbClr val="002060"/>
                </a:solidFill>
                <a:latin typeface="Arial"/>
                <a:ea typeface="Arial"/>
                <a:cs typeface="Arial"/>
                <a:sym typeface="Arial"/>
              </a:defRPr>
            </a:lvl1pPr>
            <a:lvl2pPr indent="0" lvl="1" marL="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2pPr>
            <a:lvl3pPr indent="0" lvl="2" marL="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3pPr>
            <a:lvl4pPr indent="0" lvl="3" marL="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4pPr>
            <a:lvl5pPr indent="0" lvl="4" marL="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5pPr>
            <a:lvl6pPr indent="0" lvl="5" marL="45720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6pPr>
            <a:lvl7pPr indent="0" lvl="6" marL="91440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7pPr>
            <a:lvl8pPr indent="0" lvl="7" marL="137160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8pPr>
            <a:lvl9pPr indent="0" lvl="8" marL="182880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9pPr>
          </a:lstStyle>
          <a:p/>
        </p:txBody>
      </p:sp>
      <p:sp>
        <p:nvSpPr>
          <p:cNvPr id="48" name="Shape 48"/>
          <p:cNvSpPr txBox="1"/>
          <p:nvPr>
            <p:ph idx="1" type="body"/>
          </p:nvPr>
        </p:nvSpPr>
        <p:spPr>
          <a:xfrm>
            <a:off x="457200" y="1535113"/>
            <a:ext cx="4040188" cy="639762"/>
          </a:xfrm>
          <a:prstGeom prst="rect">
            <a:avLst/>
          </a:prstGeom>
          <a:noFill/>
          <a:ln>
            <a:noFill/>
          </a:ln>
        </p:spPr>
        <p:txBody>
          <a:bodyPr anchorCtr="0" anchor="b" bIns="91425" lIns="91425" rIns="91425" wrap="square" tIns="91425"/>
          <a:lstStyle>
            <a:lvl1pPr indent="0" lvl="0" marL="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0" lvl="1" marL="457200" marR="0" rtl="0" algn="l">
              <a:spcBef>
                <a:spcPts val="400"/>
              </a:spcBef>
              <a:spcAft>
                <a:spcPts val="0"/>
              </a:spcAft>
              <a:buClr>
                <a:schemeClr val="dk1"/>
              </a:buClr>
              <a:buSzPts val="2000"/>
              <a:buFont typeface="Noto Sans Symbols"/>
              <a:buNone/>
              <a:defRPr b="1" i="0" sz="2000" u="none" cap="none" strike="noStrike">
                <a:solidFill>
                  <a:schemeClr val="dk1"/>
                </a:solidFill>
                <a:latin typeface="Arial"/>
                <a:ea typeface="Arial"/>
                <a:cs typeface="Arial"/>
                <a:sym typeface="Arial"/>
              </a:defRPr>
            </a:lvl2pPr>
            <a:lvl3pPr indent="0" lvl="2" marL="9144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0" lvl="3" marL="13716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0" lvl="4"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0" lvl="5"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9" name="Shape 49"/>
          <p:cNvSpPr txBox="1"/>
          <p:nvPr>
            <p:ph idx="2" type="body"/>
          </p:nvPr>
        </p:nvSpPr>
        <p:spPr>
          <a:xfrm>
            <a:off x="457200" y="2174875"/>
            <a:ext cx="4040188" cy="3951288"/>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158750" lvl="1" marL="742950" marR="0" rtl="0" algn="l">
              <a:spcBef>
                <a:spcPts val="400"/>
              </a:spcBef>
              <a:spcAft>
                <a:spcPts val="0"/>
              </a:spcAft>
              <a:buClr>
                <a:schemeClr val="dk1"/>
              </a:buClr>
              <a:buSzPts val="2000"/>
              <a:buFont typeface="Noto Sans Symbols"/>
              <a:buChar char="•"/>
              <a:defRPr b="1"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chemeClr val="dk1"/>
              </a:buClr>
              <a:buSzPts val="1800"/>
              <a:buFont typeface="Arial"/>
              <a:buChar char="•"/>
              <a:defRPr b="1"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127000" lvl="5" marL="2514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127000" lvl="6" marL="2971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127000" lvl="7" marL="3429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127000" lvl="8" marL="3886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0" name="Shape 50"/>
          <p:cNvSpPr txBox="1"/>
          <p:nvPr>
            <p:ph idx="3" type="body"/>
          </p:nvPr>
        </p:nvSpPr>
        <p:spPr>
          <a:xfrm>
            <a:off x="4645025" y="1535113"/>
            <a:ext cx="4041775" cy="639762"/>
          </a:xfrm>
          <a:prstGeom prst="rect">
            <a:avLst/>
          </a:prstGeom>
          <a:noFill/>
          <a:ln>
            <a:noFill/>
          </a:ln>
        </p:spPr>
        <p:txBody>
          <a:bodyPr anchorCtr="0" anchor="b" bIns="91425" lIns="91425" rIns="91425" wrap="square" tIns="91425"/>
          <a:lstStyle>
            <a:lvl1pPr indent="0" lvl="0" marL="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0" lvl="1" marL="457200" marR="0" rtl="0" algn="l">
              <a:spcBef>
                <a:spcPts val="400"/>
              </a:spcBef>
              <a:spcAft>
                <a:spcPts val="0"/>
              </a:spcAft>
              <a:buClr>
                <a:schemeClr val="dk1"/>
              </a:buClr>
              <a:buSzPts val="2000"/>
              <a:buFont typeface="Noto Sans Symbols"/>
              <a:buNone/>
              <a:defRPr b="1" i="0" sz="2000" u="none" cap="none" strike="noStrike">
                <a:solidFill>
                  <a:schemeClr val="dk1"/>
                </a:solidFill>
                <a:latin typeface="Arial"/>
                <a:ea typeface="Arial"/>
                <a:cs typeface="Arial"/>
                <a:sym typeface="Arial"/>
              </a:defRPr>
            </a:lvl2pPr>
            <a:lvl3pPr indent="0" lvl="2" marL="9144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0" lvl="3" marL="13716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0" lvl="4"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0" lvl="5"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51" name="Shape 51"/>
          <p:cNvSpPr txBox="1"/>
          <p:nvPr>
            <p:ph idx="4" type="body"/>
          </p:nvPr>
        </p:nvSpPr>
        <p:spPr>
          <a:xfrm>
            <a:off x="4645025" y="2174875"/>
            <a:ext cx="4041775" cy="3951288"/>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158750" lvl="1" marL="742950" marR="0" rtl="0" algn="l">
              <a:spcBef>
                <a:spcPts val="400"/>
              </a:spcBef>
              <a:spcAft>
                <a:spcPts val="0"/>
              </a:spcAft>
              <a:buClr>
                <a:schemeClr val="dk1"/>
              </a:buClr>
              <a:buSzPts val="2000"/>
              <a:buFont typeface="Noto Sans Symbols"/>
              <a:buChar char="•"/>
              <a:defRPr b="1"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chemeClr val="dk1"/>
              </a:buClr>
              <a:buSzPts val="1800"/>
              <a:buFont typeface="Arial"/>
              <a:buChar char="•"/>
              <a:defRPr b="1"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127000" lvl="5" marL="2514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127000" lvl="6" marL="2971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127000" lvl="7" marL="3429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127000" lvl="8" marL="3886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2" name="Shape 52"/>
          <p:cNvSpPr txBox="1"/>
          <p:nvPr>
            <p:ph idx="10" type="dt"/>
          </p:nvPr>
        </p:nvSpPr>
        <p:spPr>
          <a:xfrm>
            <a:off x="179388" y="6524625"/>
            <a:ext cx="2133600" cy="288925"/>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sz="1400">
                <a:solidFill>
                  <a:schemeClr val="dk1"/>
                </a:solidFill>
                <a:latin typeface="Arial"/>
                <a:ea typeface="Arial"/>
                <a:cs typeface="Arial"/>
                <a:sym typeface="Arial"/>
              </a:defRPr>
            </a:lvl1pPr>
            <a:lvl2pPr indent="0" lvl="1" marL="4572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53" name="Shape 53"/>
          <p:cNvSpPr txBox="1"/>
          <p:nvPr>
            <p:ph idx="11" type="ftr"/>
          </p:nvPr>
        </p:nvSpPr>
        <p:spPr>
          <a:xfrm>
            <a:off x="3124200" y="6524625"/>
            <a:ext cx="2895600" cy="260350"/>
          </a:xfrm>
          <a:prstGeom prst="rect">
            <a:avLst/>
          </a:prstGeom>
          <a:noFill/>
          <a:ln>
            <a:noFill/>
          </a:ln>
        </p:spPr>
        <p:txBody>
          <a:bodyPr anchorCtr="0" anchor="t" bIns="91425" lIns="91425" rIns="91425" wrap="square" tIns="91425"/>
          <a:lstStyle>
            <a:lvl1pPr indent="0" lvl="0" marL="0" marR="0" rtl="0" algn="ctr">
              <a:spcBef>
                <a:spcPts val="0"/>
              </a:spcBef>
              <a:spcAft>
                <a:spcPts val="0"/>
              </a:spcAft>
              <a:buSzPts val="1400"/>
              <a:buNone/>
              <a:defRPr sz="1400">
                <a:solidFill>
                  <a:schemeClr val="dk1"/>
                </a:solidFill>
                <a:latin typeface="Arial"/>
                <a:ea typeface="Arial"/>
                <a:cs typeface="Arial"/>
                <a:sym typeface="Arial"/>
              </a:defRPr>
            </a:lvl1pPr>
            <a:lvl2pPr indent="0" lvl="1" marL="4572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54" name="Shape 54"/>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空白">
    <p:spTree>
      <p:nvGrpSpPr>
        <p:cNvPr id="55" name="Shape 55"/>
        <p:cNvGrpSpPr/>
        <p:nvPr/>
      </p:nvGrpSpPr>
      <p:grpSpPr>
        <a:xfrm>
          <a:off x="0" y="0"/>
          <a:ext cx="0" cy="0"/>
          <a:chOff x="0" y="0"/>
          <a:chExt cx="0" cy="0"/>
        </a:xfrm>
      </p:grpSpPr>
      <p:sp>
        <p:nvSpPr>
          <p:cNvPr id="56" name="Shape 56"/>
          <p:cNvSpPr txBox="1"/>
          <p:nvPr>
            <p:ph idx="10" type="dt"/>
          </p:nvPr>
        </p:nvSpPr>
        <p:spPr>
          <a:xfrm>
            <a:off x="179388" y="6524625"/>
            <a:ext cx="2133600" cy="288925"/>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sz="1400">
                <a:solidFill>
                  <a:schemeClr val="dk1"/>
                </a:solidFill>
                <a:latin typeface="Arial"/>
                <a:ea typeface="Arial"/>
                <a:cs typeface="Arial"/>
                <a:sym typeface="Arial"/>
              </a:defRPr>
            </a:lvl1pPr>
            <a:lvl2pPr indent="0" lvl="1" marL="4572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57" name="Shape 57"/>
          <p:cNvSpPr txBox="1"/>
          <p:nvPr>
            <p:ph idx="11" type="ftr"/>
          </p:nvPr>
        </p:nvSpPr>
        <p:spPr>
          <a:xfrm>
            <a:off x="3124200" y="6524625"/>
            <a:ext cx="2895600" cy="260350"/>
          </a:xfrm>
          <a:prstGeom prst="rect">
            <a:avLst/>
          </a:prstGeom>
          <a:noFill/>
          <a:ln>
            <a:noFill/>
          </a:ln>
        </p:spPr>
        <p:txBody>
          <a:bodyPr anchorCtr="0" anchor="t" bIns="91425" lIns="91425" rIns="91425" wrap="square" tIns="91425"/>
          <a:lstStyle>
            <a:lvl1pPr indent="0" lvl="0" marL="0" marR="0" rtl="0" algn="ctr">
              <a:spcBef>
                <a:spcPts val="0"/>
              </a:spcBef>
              <a:spcAft>
                <a:spcPts val="0"/>
              </a:spcAft>
              <a:buSzPts val="1400"/>
              <a:buNone/>
              <a:defRPr sz="1400">
                <a:solidFill>
                  <a:schemeClr val="dk1"/>
                </a:solidFill>
                <a:latin typeface="Arial"/>
                <a:ea typeface="Arial"/>
                <a:cs typeface="Arial"/>
                <a:sym typeface="Arial"/>
              </a:defRPr>
            </a:lvl1pPr>
            <a:lvl2pPr indent="0" lvl="1" marL="4572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内容与标题">
    <p:spTree>
      <p:nvGrpSpPr>
        <p:cNvPr id="59" name="Shape 59"/>
        <p:cNvGrpSpPr/>
        <p:nvPr/>
      </p:nvGrpSpPr>
      <p:grpSpPr>
        <a:xfrm>
          <a:off x="0" y="0"/>
          <a:ext cx="0" cy="0"/>
          <a:chOff x="0" y="0"/>
          <a:chExt cx="0" cy="0"/>
        </a:xfrm>
      </p:grpSpPr>
      <p:sp>
        <p:nvSpPr>
          <p:cNvPr id="60" name="Shape 60"/>
          <p:cNvSpPr txBox="1"/>
          <p:nvPr>
            <p:ph type="title"/>
          </p:nvPr>
        </p:nvSpPr>
        <p:spPr>
          <a:xfrm>
            <a:off x="457200" y="273050"/>
            <a:ext cx="3008313" cy="1162050"/>
          </a:xfrm>
          <a:prstGeom prst="rect">
            <a:avLst/>
          </a:prstGeom>
          <a:noFill/>
          <a:ln>
            <a:noFill/>
          </a:ln>
        </p:spPr>
        <p:txBody>
          <a:bodyPr anchorCtr="0" anchor="b" bIns="91425" lIns="91425" rIns="91425" wrap="square" tIns="91425"/>
          <a:lstStyle>
            <a:lvl1pPr indent="0" lvl="0" marL="0" marR="0" rtl="0" algn="l">
              <a:spcBef>
                <a:spcPts val="0"/>
              </a:spcBef>
              <a:spcAft>
                <a:spcPts val="0"/>
              </a:spcAft>
              <a:buSzPts val="1400"/>
              <a:buNone/>
              <a:defRPr b="1" i="0" sz="2000" u="none" cap="none" strike="noStrike">
                <a:solidFill>
                  <a:srgbClr val="002060"/>
                </a:solidFill>
                <a:latin typeface="Arial"/>
                <a:ea typeface="Arial"/>
                <a:cs typeface="Arial"/>
                <a:sym typeface="Arial"/>
              </a:defRPr>
            </a:lvl1pPr>
            <a:lvl2pPr indent="0" lvl="1" marL="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2pPr>
            <a:lvl3pPr indent="0" lvl="2" marL="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3pPr>
            <a:lvl4pPr indent="0" lvl="3" marL="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4pPr>
            <a:lvl5pPr indent="0" lvl="4" marL="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5pPr>
            <a:lvl6pPr indent="0" lvl="5" marL="45720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6pPr>
            <a:lvl7pPr indent="0" lvl="6" marL="91440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7pPr>
            <a:lvl8pPr indent="0" lvl="7" marL="137160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8pPr>
            <a:lvl9pPr indent="0" lvl="8" marL="182880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9pPr>
          </a:lstStyle>
          <a:p/>
        </p:txBody>
      </p:sp>
      <p:sp>
        <p:nvSpPr>
          <p:cNvPr id="61" name="Shape 61"/>
          <p:cNvSpPr txBox="1"/>
          <p:nvPr>
            <p:ph idx="1" type="body"/>
          </p:nvPr>
        </p:nvSpPr>
        <p:spPr>
          <a:xfrm>
            <a:off x="3575050" y="273050"/>
            <a:ext cx="5111750" cy="5853113"/>
          </a:xfrm>
          <a:prstGeom prst="rect">
            <a:avLst/>
          </a:prstGeom>
          <a:noFill/>
          <a:ln>
            <a:noFill/>
          </a:ln>
        </p:spPr>
        <p:txBody>
          <a:bodyPr anchorCtr="0" anchor="t" bIns="91425" lIns="91425" rIns="91425" wrap="square" tIns="91425"/>
          <a:lstStyle>
            <a:lvl1pPr indent="-139700" lvl="0" marL="342900" marR="0" rtl="0" algn="l">
              <a:spcBef>
                <a:spcPts val="640"/>
              </a:spcBef>
              <a:spcAft>
                <a:spcPts val="0"/>
              </a:spcAft>
              <a:buClr>
                <a:schemeClr val="dk1"/>
              </a:buClr>
              <a:buSzPts val="3200"/>
              <a:buFont typeface="Arial"/>
              <a:buChar char="•"/>
              <a:defRPr b="1" i="0" sz="32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dk1"/>
              </a:buClr>
              <a:buSzPts val="2800"/>
              <a:buFont typeface="Noto Sans Symbols"/>
              <a:buChar char="•"/>
              <a:defRPr b="1"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2" name="Shape 62"/>
          <p:cNvSpPr txBox="1"/>
          <p:nvPr>
            <p:ph idx="2" type="body"/>
          </p:nvPr>
        </p:nvSpPr>
        <p:spPr>
          <a:xfrm>
            <a:off x="457200" y="1435100"/>
            <a:ext cx="3008313" cy="4691063"/>
          </a:xfrm>
          <a:prstGeom prst="rect">
            <a:avLst/>
          </a:prstGeom>
          <a:noFill/>
          <a:ln>
            <a:noFill/>
          </a:ln>
        </p:spPr>
        <p:txBody>
          <a:bodyPr anchorCtr="0" anchor="t" bIns="91425" lIns="91425" rIns="91425" wrap="square" tIns="91425"/>
          <a:lstStyle>
            <a:lvl1pPr indent="0" lvl="0" marL="0" marR="0" rtl="0" algn="l">
              <a:spcBef>
                <a:spcPts val="28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0" lvl="1" marL="457200" marR="0" rtl="0" algn="l">
              <a:spcBef>
                <a:spcPts val="240"/>
              </a:spcBef>
              <a:spcAft>
                <a:spcPts val="0"/>
              </a:spcAft>
              <a:buClr>
                <a:schemeClr val="dk1"/>
              </a:buClr>
              <a:buSzPts val="1200"/>
              <a:buFont typeface="Noto Sans Symbols"/>
              <a:buNone/>
              <a:defRPr b="1" i="0" sz="1200" u="none" cap="none" strike="noStrike">
                <a:solidFill>
                  <a:schemeClr val="dk1"/>
                </a:solidFill>
                <a:latin typeface="Arial"/>
                <a:ea typeface="Arial"/>
                <a:cs typeface="Arial"/>
                <a:sym typeface="Arial"/>
              </a:defRPr>
            </a:lvl2pPr>
            <a:lvl3pPr indent="0" lvl="2" marL="914400" marR="0" rtl="0" algn="l">
              <a:spcBef>
                <a:spcPts val="200"/>
              </a:spcBef>
              <a:spcAft>
                <a:spcPts val="0"/>
              </a:spcAft>
              <a:buClr>
                <a:schemeClr val="dk1"/>
              </a:buClr>
              <a:buSzPts val="1000"/>
              <a:buFont typeface="Arial"/>
              <a:buNone/>
              <a:defRPr b="1" i="0" sz="1000" u="none" cap="none" strike="noStrike">
                <a:solidFill>
                  <a:schemeClr val="dk1"/>
                </a:solidFill>
                <a:latin typeface="Arial"/>
                <a:ea typeface="Arial"/>
                <a:cs typeface="Arial"/>
                <a:sym typeface="Arial"/>
              </a:defRPr>
            </a:lvl3pPr>
            <a:lvl4pPr indent="0" lvl="3" marL="13716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0" lvl="4" marL="18288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0" lvl="5" marL="22860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0" lvl="6" marL="27432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0" lvl="7" marL="32004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0" lvl="8" marL="36576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
        <p:nvSpPr>
          <p:cNvPr id="63" name="Shape 63"/>
          <p:cNvSpPr txBox="1"/>
          <p:nvPr>
            <p:ph idx="10" type="dt"/>
          </p:nvPr>
        </p:nvSpPr>
        <p:spPr>
          <a:xfrm>
            <a:off x="179388" y="6524625"/>
            <a:ext cx="2133600" cy="288925"/>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sz="1400">
                <a:solidFill>
                  <a:schemeClr val="dk1"/>
                </a:solidFill>
                <a:latin typeface="Arial"/>
                <a:ea typeface="Arial"/>
                <a:cs typeface="Arial"/>
                <a:sym typeface="Arial"/>
              </a:defRPr>
            </a:lvl1pPr>
            <a:lvl2pPr indent="0" lvl="1" marL="4572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64" name="Shape 64"/>
          <p:cNvSpPr txBox="1"/>
          <p:nvPr>
            <p:ph idx="11" type="ftr"/>
          </p:nvPr>
        </p:nvSpPr>
        <p:spPr>
          <a:xfrm>
            <a:off x="3124200" y="6524625"/>
            <a:ext cx="2895600" cy="260350"/>
          </a:xfrm>
          <a:prstGeom prst="rect">
            <a:avLst/>
          </a:prstGeom>
          <a:noFill/>
          <a:ln>
            <a:noFill/>
          </a:ln>
        </p:spPr>
        <p:txBody>
          <a:bodyPr anchorCtr="0" anchor="t" bIns="91425" lIns="91425" rIns="91425" wrap="square" tIns="91425"/>
          <a:lstStyle>
            <a:lvl1pPr indent="0" lvl="0" marL="0" marR="0" rtl="0" algn="ctr">
              <a:spcBef>
                <a:spcPts val="0"/>
              </a:spcBef>
              <a:spcAft>
                <a:spcPts val="0"/>
              </a:spcAft>
              <a:buSzPts val="1400"/>
              <a:buNone/>
              <a:defRPr sz="1400">
                <a:solidFill>
                  <a:schemeClr val="dk1"/>
                </a:solidFill>
                <a:latin typeface="Arial"/>
                <a:ea typeface="Arial"/>
                <a:cs typeface="Arial"/>
                <a:sym typeface="Arial"/>
              </a:defRPr>
            </a:lvl1pPr>
            <a:lvl2pPr indent="0" lvl="1" marL="4572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65" name="Shape 65"/>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0" Type="http://schemas.openxmlformats.org/officeDocument/2006/relationships/theme" Target="../theme/theme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0" y="58739"/>
            <a:ext cx="9144000" cy="849982"/>
          </a:xfrm>
          <a:prstGeom prst="rect">
            <a:avLst/>
          </a:prstGeom>
          <a:noFill/>
          <a:ln>
            <a:noFill/>
          </a:ln>
        </p:spPr>
        <p:txBody>
          <a:bodyPr anchorCtr="0" anchor="ctr" bIns="91425" lIns="91425" rIns="91425" wrap="square" tIns="91425"/>
          <a:lstStyle>
            <a:lvl1pPr indent="0" lvl="0" marL="0" marR="0" rtl="0" algn="ctr">
              <a:spcBef>
                <a:spcPts val="0"/>
              </a:spcBef>
              <a:spcAft>
                <a:spcPts val="0"/>
              </a:spcAft>
              <a:buSzPts val="1400"/>
              <a:buNone/>
              <a:defRPr b="1" i="0" sz="3600" u="none" cap="none" strike="noStrike">
                <a:solidFill>
                  <a:srgbClr val="002060"/>
                </a:solidFill>
                <a:latin typeface="Arial"/>
                <a:ea typeface="Arial"/>
                <a:cs typeface="Arial"/>
                <a:sym typeface="Arial"/>
              </a:defRPr>
            </a:lvl1pPr>
            <a:lvl2pPr indent="0" lvl="1" marL="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2pPr>
            <a:lvl3pPr indent="0" lvl="2" marL="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3pPr>
            <a:lvl4pPr indent="0" lvl="3" marL="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4pPr>
            <a:lvl5pPr indent="0" lvl="4" marL="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5pPr>
            <a:lvl6pPr indent="0" lvl="5" marL="45720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6pPr>
            <a:lvl7pPr indent="0" lvl="6" marL="91440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7pPr>
            <a:lvl8pPr indent="0" lvl="7" marL="137160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8pPr>
            <a:lvl9pPr indent="0" lvl="8" marL="1828800" marR="0" rtl="0" algn="ctr">
              <a:spcBef>
                <a:spcPts val="0"/>
              </a:spcBef>
              <a:spcAft>
                <a:spcPts val="0"/>
              </a:spcAft>
              <a:buSzPts val="1400"/>
              <a:buNone/>
              <a:defRPr b="1" i="0" sz="3600" u="none" cap="none" strike="noStrike">
                <a:solidFill>
                  <a:srgbClr val="CC0000"/>
                </a:solidFill>
                <a:latin typeface="Arial"/>
                <a:ea typeface="Arial"/>
                <a:cs typeface="Arial"/>
                <a:sym typeface="Arial"/>
              </a:defRPr>
            </a:lvl9pPr>
          </a:lstStyle>
          <a:p/>
        </p:txBody>
      </p:sp>
      <p:sp>
        <p:nvSpPr>
          <p:cNvPr id="11" name="Shape 11"/>
          <p:cNvSpPr txBox="1"/>
          <p:nvPr>
            <p:ph idx="1" type="body"/>
          </p:nvPr>
        </p:nvSpPr>
        <p:spPr>
          <a:xfrm>
            <a:off x="142875" y="1124744"/>
            <a:ext cx="8858250" cy="5328444"/>
          </a:xfrm>
          <a:prstGeom prst="rect">
            <a:avLst/>
          </a:prstGeom>
          <a:noFill/>
          <a:ln>
            <a:noFill/>
          </a:ln>
        </p:spPr>
        <p:txBody>
          <a:bodyPr anchorCtr="0" anchor="t" bIns="91425" lIns="91425" rIns="91425" wrap="square" tIns="91425"/>
          <a:lstStyle>
            <a:lvl1pPr indent="-139700" lvl="0" marL="342900" marR="0" rtl="0" algn="l">
              <a:spcBef>
                <a:spcPts val="640"/>
              </a:spcBef>
              <a:spcAft>
                <a:spcPts val="0"/>
              </a:spcAft>
              <a:buClr>
                <a:schemeClr val="dk1"/>
              </a:buClr>
              <a:buSzPts val="3200"/>
              <a:buFont typeface="Arial"/>
              <a:buChar char="•"/>
              <a:defRPr b="1" i="0" sz="32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dk1"/>
              </a:buClr>
              <a:buSzPts val="2800"/>
              <a:buFont typeface="Noto Sans Symbols"/>
              <a:buChar char="•"/>
              <a:defRPr b="1"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3pPr>
            <a:lvl4pPr indent="-139700" lvl="3" marL="16002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52400" lvl="4" marL="20574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152400" lvl="5" marL="25146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152400" lvl="6" marL="2971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152400" lvl="7" marL="34290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152400" lvl="8" marL="38862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2" name="Shape 12"/>
          <p:cNvSpPr txBox="1"/>
          <p:nvPr>
            <p:ph idx="10" type="dt"/>
          </p:nvPr>
        </p:nvSpPr>
        <p:spPr>
          <a:xfrm>
            <a:off x="179388" y="6524625"/>
            <a:ext cx="2133600" cy="288925"/>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0" lvl="1" marL="4572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13" name="Shape 13"/>
          <p:cNvSpPr txBox="1"/>
          <p:nvPr>
            <p:ph idx="11" type="ftr"/>
          </p:nvPr>
        </p:nvSpPr>
        <p:spPr>
          <a:xfrm>
            <a:off x="3124200" y="6524625"/>
            <a:ext cx="2895600" cy="260350"/>
          </a:xfrm>
          <a:prstGeom prst="rect">
            <a:avLst/>
          </a:prstGeom>
          <a:noFill/>
          <a:ln>
            <a:noFill/>
          </a:ln>
        </p:spPr>
        <p:txBody>
          <a:bodyPr anchorCtr="0" anchor="t" bIns="91425" lIns="91425" rIns="91425" wrap="square" tIns="91425"/>
          <a:lstStyle>
            <a:lvl1pPr indent="0" lvl="0" marL="0" marR="0" rtl="0" algn="ctr">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0" lvl="1" marL="4572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Arial"/>
                <a:ea typeface="Arial"/>
                <a:cs typeface="Arial"/>
                <a:sym typeface="Arial"/>
              </a:rPr>
              <a:t>‹#›</a:t>
            </a:fld>
          </a:p>
        </p:txBody>
      </p:sp>
      <p:pic>
        <p:nvPicPr>
          <p:cNvPr descr="line6" id="15" name="Shape 15"/>
          <p:cNvPicPr preferRelativeResize="0"/>
          <p:nvPr/>
        </p:nvPicPr>
        <p:blipFill rotWithShape="1">
          <a:blip r:embed="rId1">
            <a:alphaModFix/>
          </a:blip>
          <a:srcRect b="0" l="0" r="0" t="0"/>
          <a:stretch/>
        </p:blipFill>
        <p:spPr>
          <a:xfrm>
            <a:off x="0" y="867569"/>
            <a:ext cx="9130360" cy="257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0" Type="http://schemas.openxmlformats.org/officeDocument/2006/relationships/image" Target="../media/image18.jp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0.jpg"/><Relationship Id="rId9"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2.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jp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9.png"/><Relationship Id="rId7"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31.png"/><Relationship Id="rId6" Type="http://schemas.openxmlformats.org/officeDocument/2006/relationships/image" Target="../media/image44.png"/><Relationship Id="rId7"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43.png"/><Relationship Id="rId12"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34.png"/><Relationship Id="rId9" Type="http://schemas.openxmlformats.org/officeDocument/2006/relationships/image" Target="../media/image41.jpg"/><Relationship Id="rId5" Type="http://schemas.openxmlformats.org/officeDocument/2006/relationships/image" Target="../media/image36.png"/><Relationship Id="rId6" Type="http://schemas.openxmlformats.org/officeDocument/2006/relationships/image" Target="../media/image35.png"/><Relationship Id="rId7" Type="http://schemas.openxmlformats.org/officeDocument/2006/relationships/image" Target="../media/image39.png"/><Relationship Id="rId8"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76.png"/><Relationship Id="rId6"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2.png"/><Relationship Id="rId4" Type="http://schemas.openxmlformats.org/officeDocument/2006/relationships/image" Target="../media/image64.png"/><Relationship Id="rId5"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60.png"/><Relationship Id="rId6"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2.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3.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0.jpg"/><Relationship Id="rId4" Type="http://schemas.openxmlformats.org/officeDocument/2006/relationships/image" Target="../media/image69.jpg"/><Relationship Id="rId5" Type="http://schemas.openxmlformats.org/officeDocument/2006/relationships/image" Target="../media/image71.jpg"/><Relationship Id="rId6" Type="http://schemas.openxmlformats.org/officeDocument/2006/relationships/image" Target="../media/image7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8.png"/><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5.png"/><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4.png"/><Relationship Id="rId4" Type="http://schemas.openxmlformats.org/officeDocument/2006/relationships/image" Target="../media/image79.png"/><Relationship Id="rId5" Type="http://schemas.openxmlformats.org/officeDocument/2006/relationships/image" Target="../media/image8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95.png"/><Relationship Id="rId4" Type="http://schemas.openxmlformats.org/officeDocument/2006/relationships/image" Target="../media/image83.png"/><Relationship Id="rId5" Type="http://schemas.openxmlformats.org/officeDocument/2006/relationships/image" Target="../media/image93.png"/><Relationship Id="rId6" Type="http://schemas.openxmlformats.org/officeDocument/2006/relationships/image" Target="../media/image8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8.png"/><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6.png"/><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8.png"/><Relationship Id="rId4" Type="http://schemas.openxmlformats.org/officeDocument/2006/relationships/image" Target="../media/image91.jpg"/><Relationship Id="rId5" Type="http://schemas.openxmlformats.org/officeDocument/2006/relationships/image" Target="../media/image89.png"/><Relationship Id="rId6" Type="http://schemas.openxmlformats.org/officeDocument/2006/relationships/image" Target="../media/image9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92.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jpg"/><Relationship Id="rId4"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Shape 71"/>
          <p:cNvSpPr txBox="1"/>
          <p:nvPr>
            <p:ph type="ctrTitle"/>
          </p:nvPr>
        </p:nvSpPr>
        <p:spPr>
          <a:xfrm>
            <a:off x="0" y="548680"/>
            <a:ext cx="8964488" cy="1944216"/>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400" u="none" cap="none" strike="noStrike">
                <a:solidFill>
                  <a:srgbClr val="FF0000"/>
                </a:solidFill>
                <a:latin typeface="Times New Roman"/>
                <a:ea typeface="Times New Roman"/>
                <a:cs typeface="Times New Roman"/>
                <a:sym typeface="Times New Roman"/>
              </a:rPr>
              <a:t>When Wireless Communications Meet Artificial Intelligence</a:t>
            </a:r>
          </a:p>
        </p:txBody>
      </p:sp>
      <p:sp>
        <p:nvSpPr>
          <p:cNvPr id="72" name="Shape 72"/>
          <p:cNvSpPr txBox="1"/>
          <p:nvPr/>
        </p:nvSpPr>
        <p:spPr>
          <a:xfrm>
            <a:off x="539552" y="3717032"/>
            <a:ext cx="8424936" cy="1080120"/>
          </a:xfrm>
          <a:prstGeom prst="rect">
            <a:avLst/>
          </a:prstGeom>
          <a:noFill/>
          <a:ln>
            <a:noFill/>
          </a:ln>
        </p:spPr>
        <p:txBody>
          <a:bodyPr anchorCtr="0" anchor="t" bIns="45700" lIns="91425" rIns="91425" wrap="square" tIns="45700">
            <a:noAutofit/>
          </a:bodyPr>
          <a:lstStyle/>
          <a:p>
            <a:pPr indent="-177800" lvl="0" marL="0" marR="0" rtl="0" algn="ctr">
              <a:spcBef>
                <a:spcPts val="0"/>
              </a:spcBef>
              <a:spcAft>
                <a:spcPts val="0"/>
              </a:spcAft>
              <a:buClr>
                <a:srgbClr val="0000FF"/>
              </a:buClr>
              <a:buSzPts val="2800"/>
              <a:buFont typeface="Times New Roman"/>
              <a:buNone/>
            </a:pPr>
            <a:r>
              <a:rPr b="1" lang="en-US" sz="2800">
                <a:solidFill>
                  <a:srgbClr val="0000FF"/>
                </a:solidFill>
                <a:latin typeface="Times New Roman"/>
                <a:ea typeface="Times New Roman"/>
                <a:cs typeface="Times New Roman"/>
                <a:sym typeface="Times New Roman"/>
              </a:rPr>
              <a:t>Mugen Peng (pmg@bupt.edu.cn)</a:t>
            </a:r>
          </a:p>
          <a:p>
            <a:pPr indent="-127000" lvl="0" marL="0" marR="0" rtl="0" algn="ctr">
              <a:spcBef>
                <a:spcPts val="400"/>
              </a:spcBef>
              <a:spcAft>
                <a:spcPts val="0"/>
              </a:spcAft>
              <a:buClr>
                <a:srgbClr val="0000FF"/>
              </a:buClr>
              <a:buSzPts val="2000"/>
              <a:buFont typeface="Arial Narrow"/>
              <a:buNone/>
            </a:pPr>
            <a:r>
              <a:t/>
            </a:r>
            <a:endParaRPr b="1" sz="2000">
              <a:solidFill>
                <a:srgbClr val="0000FF"/>
              </a:solidFill>
              <a:latin typeface="Times New Roman"/>
              <a:ea typeface="Times New Roman"/>
              <a:cs typeface="Times New Roman"/>
              <a:sym typeface="Times New Roman"/>
            </a:endParaRPr>
          </a:p>
          <a:p>
            <a:pPr indent="-177800" lvl="0" marL="0" marR="0" rtl="0" algn="ctr">
              <a:spcBef>
                <a:spcPts val="560"/>
              </a:spcBef>
              <a:spcAft>
                <a:spcPts val="0"/>
              </a:spcAft>
              <a:buClr>
                <a:srgbClr val="0000FF"/>
              </a:buClr>
              <a:buSzPts val="2800"/>
              <a:buFont typeface="Times New Roman"/>
              <a:buNone/>
            </a:pPr>
            <a:r>
              <a:rPr b="1" lang="en-US" sz="2800">
                <a:solidFill>
                  <a:srgbClr val="0000FF"/>
                </a:solidFill>
                <a:latin typeface="Times New Roman"/>
                <a:ea typeface="Times New Roman"/>
                <a:cs typeface="Times New Roman"/>
                <a:sym typeface="Times New Roman"/>
              </a:rPr>
              <a:t>Beijing University of Posts &amp; Telecommunications</a:t>
            </a:r>
          </a:p>
          <a:p>
            <a:pPr indent="-127000" lvl="0" marL="0" marR="0" rtl="0" algn="ctr">
              <a:spcBef>
                <a:spcPts val="400"/>
              </a:spcBef>
              <a:spcAft>
                <a:spcPts val="0"/>
              </a:spcAft>
              <a:buClr>
                <a:srgbClr val="0000FF"/>
              </a:buClr>
              <a:buSzPts val="2000"/>
              <a:buFont typeface="Arial Narrow"/>
              <a:buNone/>
            </a:pPr>
            <a:r>
              <a:t/>
            </a:r>
            <a:endParaRPr b="1" sz="2000">
              <a:solidFill>
                <a:srgbClr val="0000FF"/>
              </a:solidFill>
              <a:latin typeface="Times New Roman"/>
              <a:ea typeface="Times New Roman"/>
              <a:cs typeface="Times New Roman"/>
              <a:sym typeface="Times New Roman"/>
            </a:endParaRPr>
          </a:p>
          <a:p>
            <a:pPr indent="-177800" lvl="0" marL="0" marR="0" rtl="0" algn="ctr">
              <a:spcBef>
                <a:spcPts val="560"/>
              </a:spcBef>
              <a:spcAft>
                <a:spcPts val="0"/>
              </a:spcAft>
              <a:buClr>
                <a:srgbClr val="0000FF"/>
              </a:buClr>
              <a:buSzPts val="2800"/>
              <a:buFont typeface="Times New Roman"/>
              <a:buNone/>
            </a:pPr>
            <a:r>
              <a:rPr b="1" lang="en-US" sz="2800">
                <a:solidFill>
                  <a:srgbClr val="0000FF"/>
                </a:solidFill>
                <a:latin typeface="Times New Roman"/>
                <a:ea typeface="Times New Roman"/>
                <a:cs typeface="Times New Roman"/>
                <a:sym typeface="Times New Roman"/>
              </a:rPr>
              <a:t>2017-11-19</a:t>
            </a: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type="title"/>
          </p:nvPr>
        </p:nvSpPr>
        <p:spPr>
          <a:xfrm>
            <a:off x="0" y="58739"/>
            <a:ext cx="9144000" cy="849982"/>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000" u="none" cap="none" strike="noStrike">
                <a:solidFill>
                  <a:schemeClr val="dk1"/>
                </a:solidFill>
                <a:latin typeface="Times New Roman"/>
                <a:ea typeface="Times New Roman"/>
                <a:cs typeface="Times New Roman"/>
                <a:sym typeface="Times New Roman"/>
              </a:rPr>
              <a:t>The birth of AI: 1956</a:t>
            </a:r>
          </a:p>
        </p:txBody>
      </p:sp>
      <p:sp>
        <p:nvSpPr>
          <p:cNvPr id="215" name="Shape 215"/>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pic>
        <p:nvPicPr>
          <p:cNvPr id="216" name="Shape 216"/>
          <p:cNvPicPr preferRelativeResize="0"/>
          <p:nvPr/>
        </p:nvPicPr>
        <p:blipFill rotWithShape="1">
          <a:blip r:embed="rId3">
            <a:alphaModFix/>
          </a:blip>
          <a:srcRect b="0" l="0" r="0" t="0"/>
          <a:stretch/>
        </p:blipFill>
        <p:spPr>
          <a:xfrm>
            <a:off x="1115616" y="3443520"/>
            <a:ext cx="6588435" cy="3331347"/>
          </a:xfrm>
          <a:prstGeom prst="rect">
            <a:avLst/>
          </a:prstGeom>
          <a:noFill/>
          <a:ln>
            <a:noFill/>
          </a:ln>
        </p:spPr>
      </p:pic>
      <p:sp>
        <p:nvSpPr>
          <p:cNvPr id="217" name="Shape 217"/>
          <p:cNvSpPr/>
          <p:nvPr/>
        </p:nvSpPr>
        <p:spPr>
          <a:xfrm>
            <a:off x="275272" y="1052736"/>
            <a:ext cx="4800784" cy="2246769"/>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dk1"/>
              </a:buClr>
              <a:buSzPts val="2800"/>
              <a:buFont typeface="Times New Roman"/>
              <a:buChar char="•"/>
            </a:pPr>
            <a:r>
              <a:rPr lang="en-US" sz="2800">
                <a:solidFill>
                  <a:schemeClr val="dk1"/>
                </a:solidFill>
                <a:latin typeface="Times New Roman"/>
                <a:ea typeface="Times New Roman"/>
                <a:cs typeface="Times New Roman"/>
                <a:sym typeface="Times New Roman"/>
              </a:rPr>
              <a:t>At the Dartmouth workshop of </a:t>
            </a:r>
            <a:r>
              <a:rPr b="1" lang="en-US" sz="2800">
                <a:solidFill>
                  <a:schemeClr val="dk1"/>
                </a:solidFill>
                <a:latin typeface="Times New Roman"/>
                <a:ea typeface="Times New Roman"/>
                <a:cs typeface="Times New Roman"/>
                <a:sym typeface="Times New Roman"/>
              </a:rPr>
              <a:t>1956</a:t>
            </a:r>
            <a:r>
              <a:rPr lang="en-US" sz="2800">
                <a:solidFill>
                  <a:schemeClr val="dk1"/>
                </a:solidFill>
                <a:latin typeface="Times New Roman"/>
                <a:ea typeface="Times New Roman"/>
                <a:cs typeface="Times New Roman"/>
                <a:sym typeface="Times New Roman"/>
              </a:rPr>
              <a:t>'s, </a:t>
            </a:r>
            <a:r>
              <a:rPr i="1" lang="en-US" sz="2800">
                <a:solidFill>
                  <a:schemeClr val="dk1"/>
                </a:solidFill>
                <a:latin typeface="Times New Roman"/>
                <a:ea typeface="Times New Roman"/>
                <a:cs typeface="Times New Roman"/>
                <a:sym typeface="Times New Roman"/>
              </a:rPr>
              <a:t>Allen Newell</a:t>
            </a:r>
            <a:r>
              <a:rPr lang="en-US" sz="2800">
                <a:solidFill>
                  <a:schemeClr val="dk1"/>
                </a:solidFill>
                <a:latin typeface="Times New Roman"/>
                <a:ea typeface="Times New Roman"/>
                <a:cs typeface="Times New Roman"/>
                <a:sym typeface="Times New Roman"/>
              </a:rPr>
              <a:t>, </a:t>
            </a:r>
            <a:r>
              <a:rPr i="1" lang="en-US" sz="2800">
                <a:solidFill>
                  <a:schemeClr val="dk1"/>
                </a:solidFill>
                <a:latin typeface="Times New Roman"/>
                <a:ea typeface="Times New Roman"/>
                <a:cs typeface="Times New Roman"/>
                <a:sym typeface="Times New Roman"/>
              </a:rPr>
              <a:t>Herbert A. Simon </a:t>
            </a:r>
            <a:r>
              <a:rPr lang="en-US" sz="2800">
                <a:solidFill>
                  <a:schemeClr val="dk1"/>
                </a:solidFill>
                <a:latin typeface="Times New Roman"/>
                <a:ea typeface="Times New Roman"/>
                <a:cs typeface="Times New Roman"/>
                <a:sym typeface="Times New Roman"/>
              </a:rPr>
              <a:t>and </a:t>
            </a:r>
            <a:r>
              <a:rPr i="1" lang="en-US" sz="2800">
                <a:solidFill>
                  <a:schemeClr val="dk1"/>
                </a:solidFill>
                <a:latin typeface="Times New Roman"/>
                <a:ea typeface="Times New Roman"/>
                <a:cs typeface="Times New Roman"/>
                <a:sym typeface="Times New Roman"/>
              </a:rPr>
              <a:t>Cliff Shaw </a:t>
            </a:r>
            <a:r>
              <a:rPr lang="en-US" sz="2800">
                <a:solidFill>
                  <a:schemeClr val="dk1"/>
                </a:solidFill>
                <a:latin typeface="Times New Roman"/>
                <a:ea typeface="Times New Roman"/>
                <a:cs typeface="Times New Roman"/>
                <a:sym typeface="Times New Roman"/>
              </a:rPr>
              <a:t>debuted with Logic Theorist</a:t>
            </a:r>
          </a:p>
        </p:txBody>
      </p:sp>
      <p:pic>
        <p:nvPicPr>
          <p:cNvPr id="218" name="Shape 218"/>
          <p:cNvPicPr preferRelativeResize="0"/>
          <p:nvPr/>
        </p:nvPicPr>
        <p:blipFill rotWithShape="1">
          <a:blip r:embed="rId4">
            <a:alphaModFix/>
          </a:blip>
          <a:srcRect b="0" l="0" r="0" t="0"/>
          <a:stretch/>
        </p:blipFill>
        <p:spPr>
          <a:xfrm>
            <a:off x="5436096" y="1023003"/>
            <a:ext cx="3239550" cy="22638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Shape 223"/>
          <p:cNvSpPr txBox="1"/>
          <p:nvPr>
            <p:ph type="title"/>
          </p:nvPr>
        </p:nvSpPr>
        <p:spPr>
          <a:xfrm>
            <a:off x="0" y="58739"/>
            <a:ext cx="9144000" cy="849982"/>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400" u="none" cap="none" strike="noStrike">
                <a:solidFill>
                  <a:schemeClr val="dk1"/>
                </a:solidFill>
                <a:latin typeface="Times New Roman"/>
                <a:ea typeface="Times New Roman"/>
                <a:cs typeface="Times New Roman"/>
                <a:sym typeface="Times New Roman"/>
              </a:rPr>
              <a:t>AI Applications</a:t>
            </a:r>
          </a:p>
        </p:txBody>
      </p:sp>
      <p:sp>
        <p:nvSpPr>
          <p:cNvPr id="224" name="Shape 224"/>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p>
        </p:txBody>
      </p:sp>
      <p:pic>
        <p:nvPicPr>
          <p:cNvPr id="225" name="Shape 225"/>
          <p:cNvPicPr preferRelativeResize="0"/>
          <p:nvPr/>
        </p:nvPicPr>
        <p:blipFill rotWithShape="1">
          <a:blip r:embed="rId3">
            <a:alphaModFix/>
          </a:blip>
          <a:srcRect b="0" l="0" r="0" t="0"/>
          <a:stretch/>
        </p:blipFill>
        <p:spPr>
          <a:xfrm>
            <a:off x="1002584" y="3039651"/>
            <a:ext cx="1745700" cy="1260591"/>
          </a:xfrm>
          <a:prstGeom prst="rect">
            <a:avLst/>
          </a:prstGeom>
          <a:noFill/>
          <a:ln>
            <a:noFill/>
          </a:ln>
        </p:spPr>
      </p:pic>
      <p:pic>
        <p:nvPicPr>
          <p:cNvPr id="226" name="Shape 226"/>
          <p:cNvPicPr preferRelativeResize="0"/>
          <p:nvPr/>
        </p:nvPicPr>
        <p:blipFill rotWithShape="1">
          <a:blip r:embed="rId4">
            <a:alphaModFix/>
          </a:blip>
          <a:srcRect b="0" l="0" r="0" t="0"/>
          <a:stretch/>
        </p:blipFill>
        <p:spPr>
          <a:xfrm>
            <a:off x="1151079" y="4716651"/>
            <a:ext cx="2191128" cy="1589152"/>
          </a:xfrm>
          <a:prstGeom prst="rect">
            <a:avLst/>
          </a:prstGeom>
          <a:noFill/>
          <a:ln>
            <a:noFill/>
          </a:ln>
        </p:spPr>
      </p:pic>
      <p:pic>
        <p:nvPicPr>
          <p:cNvPr id="227" name="Shape 227"/>
          <p:cNvPicPr preferRelativeResize="0"/>
          <p:nvPr/>
        </p:nvPicPr>
        <p:blipFill rotWithShape="1">
          <a:blip r:embed="rId5">
            <a:alphaModFix/>
          </a:blip>
          <a:srcRect b="0" l="0" r="0" t="0"/>
          <a:stretch/>
        </p:blipFill>
        <p:spPr>
          <a:xfrm>
            <a:off x="6747129" y="2666632"/>
            <a:ext cx="2245518" cy="2245518"/>
          </a:xfrm>
          <a:prstGeom prst="rect">
            <a:avLst/>
          </a:prstGeom>
          <a:noFill/>
          <a:ln>
            <a:noFill/>
          </a:ln>
        </p:spPr>
      </p:pic>
      <p:pic>
        <p:nvPicPr>
          <p:cNvPr id="228" name="Shape 228"/>
          <p:cNvPicPr preferRelativeResize="0"/>
          <p:nvPr/>
        </p:nvPicPr>
        <p:blipFill rotWithShape="1">
          <a:blip r:embed="rId6">
            <a:alphaModFix/>
          </a:blip>
          <a:srcRect b="0" l="0" r="0" t="0"/>
          <a:stretch/>
        </p:blipFill>
        <p:spPr>
          <a:xfrm>
            <a:off x="6558359" y="4940355"/>
            <a:ext cx="1410390" cy="1410390"/>
          </a:xfrm>
          <a:prstGeom prst="rect">
            <a:avLst/>
          </a:prstGeom>
          <a:noFill/>
          <a:ln>
            <a:noFill/>
          </a:ln>
        </p:spPr>
      </p:pic>
      <p:pic>
        <p:nvPicPr>
          <p:cNvPr id="229" name="Shape 229"/>
          <p:cNvPicPr preferRelativeResize="0"/>
          <p:nvPr/>
        </p:nvPicPr>
        <p:blipFill rotWithShape="1">
          <a:blip r:embed="rId7">
            <a:alphaModFix/>
          </a:blip>
          <a:srcRect b="0" l="0" r="0" t="0"/>
          <a:stretch/>
        </p:blipFill>
        <p:spPr>
          <a:xfrm>
            <a:off x="539552" y="1054460"/>
            <a:ext cx="2847181" cy="1638686"/>
          </a:xfrm>
          <a:prstGeom prst="rect">
            <a:avLst/>
          </a:prstGeom>
          <a:noFill/>
          <a:ln>
            <a:noFill/>
          </a:ln>
        </p:spPr>
      </p:pic>
      <p:pic>
        <p:nvPicPr>
          <p:cNvPr id="230" name="Shape 230"/>
          <p:cNvPicPr preferRelativeResize="0"/>
          <p:nvPr/>
        </p:nvPicPr>
        <p:blipFill rotWithShape="1">
          <a:blip r:embed="rId8">
            <a:alphaModFix/>
          </a:blip>
          <a:srcRect b="0" l="0" r="0" t="0"/>
          <a:stretch/>
        </p:blipFill>
        <p:spPr>
          <a:xfrm>
            <a:off x="4254918" y="1066289"/>
            <a:ext cx="1993700" cy="1169834"/>
          </a:xfrm>
          <a:prstGeom prst="rect">
            <a:avLst/>
          </a:prstGeom>
          <a:noFill/>
          <a:ln>
            <a:noFill/>
          </a:ln>
        </p:spPr>
      </p:pic>
      <p:sp>
        <p:nvSpPr>
          <p:cNvPr id="231" name="Shape 231"/>
          <p:cNvSpPr/>
          <p:nvPr/>
        </p:nvSpPr>
        <p:spPr>
          <a:xfrm>
            <a:off x="925405" y="4271876"/>
            <a:ext cx="1572866" cy="40011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Data Mining</a:t>
            </a:r>
          </a:p>
        </p:txBody>
      </p:sp>
      <p:sp>
        <p:nvSpPr>
          <p:cNvPr id="232" name="Shape 232"/>
          <p:cNvSpPr/>
          <p:nvPr/>
        </p:nvSpPr>
        <p:spPr>
          <a:xfrm>
            <a:off x="974668" y="2646115"/>
            <a:ext cx="2048959" cy="40011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2000">
                <a:solidFill>
                  <a:srgbClr val="FF0000"/>
                </a:solidFill>
                <a:latin typeface="Times New Roman"/>
                <a:ea typeface="Times New Roman"/>
                <a:cs typeface="Times New Roman"/>
                <a:sym typeface="Times New Roman"/>
              </a:rPr>
              <a:t>Communications</a:t>
            </a:r>
          </a:p>
        </p:txBody>
      </p:sp>
      <p:sp>
        <p:nvSpPr>
          <p:cNvPr id="233" name="Shape 233"/>
          <p:cNvSpPr/>
          <p:nvPr/>
        </p:nvSpPr>
        <p:spPr>
          <a:xfrm>
            <a:off x="1509343" y="6155293"/>
            <a:ext cx="1164100" cy="40011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Statistics</a:t>
            </a:r>
          </a:p>
        </p:txBody>
      </p:sp>
      <p:sp>
        <p:nvSpPr>
          <p:cNvPr id="234" name="Shape 234"/>
          <p:cNvSpPr/>
          <p:nvPr/>
        </p:nvSpPr>
        <p:spPr>
          <a:xfrm>
            <a:off x="4212137" y="2252381"/>
            <a:ext cx="2383986" cy="40011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2000">
                <a:solidFill>
                  <a:srgbClr val="333333"/>
                </a:solidFill>
                <a:latin typeface="Times New Roman"/>
                <a:ea typeface="Times New Roman"/>
                <a:cs typeface="Times New Roman"/>
                <a:sym typeface="Times New Roman"/>
              </a:rPr>
              <a:t>Pattern Recognition</a:t>
            </a:r>
          </a:p>
        </p:txBody>
      </p:sp>
      <p:sp>
        <p:nvSpPr>
          <p:cNvPr id="235" name="Shape 235"/>
          <p:cNvSpPr/>
          <p:nvPr/>
        </p:nvSpPr>
        <p:spPr>
          <a:xfrm>
            <a:off x="6647966" y="2694786"/>
            <a:ext cx="2052678" cy="40011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2000">
                <a:solidFill>
                  <a:srgbClr val="333333"/>
                </a:solidFill>
                <a:latin typeface="Times New Roman"/>
                <a:ea typeface="Times New Roman"/>
                <a:cs typeface="Times New Roman"/>
                <a:sym typeface="Times New Roman"/>
              </a:rPr>
              <a:t>Computer Vision</a:t>
            </a:r>
          </a:p>
        </p:txBody>
      </p:sp>
      <p:sp>
        <p:nvSpPr>
          <p:cNvPr id="236" name="Shape 236"/>
          <p:cNvSpPr/>
          <p:nvPr/>
        </p:nvSpPr>
        <p:spPr>
          <a:xfrm>
            <a:off x="5097371" y="6319114"/>
            <a:ext cx="3413307" cy="40011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Natural Language Processing</a:t>
            </a:r>
          </a:p>
        </p:txBody>
      </p:sp>
      <p:sp>
        <p:nvSpPr>
          <p:cNvPr id="237" name="Shape 237"/>
          <p:cNvSpPr/>
          <p:nvPr/>
        </p:nvSpPr>
        <p:spPr>
          <a:xfrm>
            <a:off x="6758069" y="4560211"/>
            <a:ext cx="2147254" cy="40011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Voice Recognition</a:t>
            </a:r>
          </a:p>
        </p:txBody>
      </p:sp>
      <p:pic>
        <p:nvPicPr>
          <p:cNvPr id="238" name="Shape 238"/>
          <p:cNvPicPr preferRelativeResize="0"/>
          <p:nvPr/>
        </p:nvPicPr>
        <p:blipFill rotWithShape="1">
          <a:blip r:embed="rId9">
            <a:alphaModFix/>
          </a:blip>
          <a:srcRect b="0" l="0" r="0" t="0"/>
          <a:stretch/>
        </p:blipFill>
        <p:spPr>
          <a:xfrm>
            <a:off x="2915816" y="2646115"/>
            <a:ext cx="3786266" cy="3484731"/>
          </a:xfrm>
          <a:prstGeom prst="rect">
            <a:avLst/>
          </a:prstGeom>
          <a:noFill/>
          <a:ln>
            <a:noFill/>
          </a:ln>
        </p:spPr>
      </p:pic>
      <p:sp>
        <p:nvSpPr>
          <p:cNvPr id="239" name="Shape 239"/>
          <p:cNvSpPr txBox="1"/>
          <p:nvPr/>
        </p:nvSpPr>
        <p:spPr>
          <a:xfrm>
            <a:off x="3989624" y="5508521"/>
            <a:ext cx="1626489" cy="584775"/>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1600">
                <a:solidFill>
                  <a:srgbClr val="FFFF00"/>
                </a:solidFill>
                <a:latin typeface="Times New Roman"/>
                <a:ea typeface="Times New Roman"/>
                <a:cs typeface="Times New Roman"/>
                <a:sym typeface="Times New Roman"/>
              </a:rPr>
              <a:t>Examples:</a:t>
            </a:r>
          </a:p>
          <a:p>
            <a:pPr indent="0" lvl="0" marL="0" marR="0" rtl="0" algn="ctr">
              <a:spcBef>
                <a:spcPts val="0"/>
              </a:spcBef>
              <a:spcAft>
                <a:spcPts val="0"/>
              </a:spcAft>
              <a:buNone/>
            </a:pPr>
            <a:r>
              <a:rPr b="1" lang="en-US" sz="1600">
                <a:solidFill>
                  <a:srgbClr val="FFFF00"/>
                </a:solidFill>
                <a:latin typeface="Times New Roman"/>
                <a:ea typeface="Times New Roman"/>
                <a:cs typeface="Times New Roman"/>
                <a:sym typeface="Times New Roman"/>
              </a:rPr>
              <a:t>DNN</a:t>
            </a:r>
          </a:p>
        </p:txBody>
      </p:sp>
      <p:sp>
        <p:nvSpPr>
          <p:cNvPr id="240" name="Shape 240"/>
          <p:cNvSpPr txBox="1"/>
          <p:nvPr/>
        </p:nvSpPr>
        <p:spPr>
          <a:xfrm>
            <a:off x="4908312" y="3947895"/>
            <a:ext cx="1547755" cy="769441"/>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1600">
                <a:solidFill>
                  <a:srgbClr val="FF0000"/>
                </a:solidFill>
                <a:latin typeface="Times New Roman"/>
                <a:ea typeface="Times New Roman"/>
                <a:cs typeface="Times New Roman"/>
                <a:sym typeface="Times New Roman"/>
              </a:rPr>
              <a:t>Example</a:t>
            </a:r>
            <a:r>
              <a:rPr b="1" lang="en-US" sz="1400">
                <a:solidFill>
                  <a:srgbClr val="FF0000"/>
                </a:solidFill>
                <a:latin typeface="Times New Roman"/>
                <a:ea typeface="Times New Roman"/>
                <a:cs typeface="Times New Roman"/>
                <a:sym typeface="Times New Roman"/>
              </a:rPr>
              <a:t>:</a:t>
            </a:r>
          </a:p>
          <a:p>
            <a:pPr indent="0" lvl="0" marL="0" marR="0" rtl="0" algn="ctr">
              <a:spcBef>
                <a:spcPts val="0"/>
              </a:spcBef>
              <a:spcAft>
                <a:spcPts val="0"/>
              </a:spcAft>
              <a:buNone/>
            </a:pPr>
            <a:r>
              <a:rPr b="1" lang="en-US" sz="1400">
                <a:solidFill>
                  <a:srgbClr val="FF0000"/>
                </a:solidFill>
                <a:latin typeface="Times New Roman"/>
                <a:ea typeface="Times New Roman"/>
                <a:cs typeface="Times New Roman"/>
                <a:sym typeface="Times New Roman"/>
              </a:rPr>
              <a:t>Logistic </a:t>
            </a:r>
          </a:p>
          <a:p>
            <a:pPr indent="0" lvl="0" marL="0" marR="0" rtl="0" algn="ctr">
              <a:spcBef>
                <a:spcPts val="0"/>
              </a:spcBef>
              <a:spcAft>
                <a:spcPts val="0"/>
              </a:spcAft>
              <a:buNone/>
            </a:pPr>
            <a:r>
              <a:rPr b="1" lang="en-US" sz="1400">
                <a:solidFill>
                  <a:srgbClr val="FF0000"/>
                </a:solidFill>
                <a:latin typeface="Times New Roman"/>
                <a:ea typeface="Times New Roman"/>
                <a:cs typeface="Times New Roman"/>
                <a:sym typeface="Times New Roman"/>
              </a:rPr>
              <a:t>Regression</a:t>
            </a:r>
          </a:p>
        </p:txBody>
      </p:sp>
      <p:sp>
        <p:nvSpPr>
          <p:cNvPr id="241" name="Shape 241"/>
          <p:cNvSpPr txBox="1"/>
          <p:nvPr/>
        </p:nvSpPr>
        <p:spPr>
          <a:xfrm>
            <a:off x="4965549" y="2965426"/>
            <a:ext cx="1511298" cy="738664"/>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1400">
                <a:solidFill>
                  <a:srgbClr val="FF0000"/>
                </a:solidFill>
                <a:latin typeface="Times New Roman"/>
                <a:ea typeface="Times New Roman"/>
                <a:cs typeface="Times New Roman"/>
                <a:sym typeface="Times New Roman"/>
              </a:rPr>
              <a:t>Example:</a:t>
            </a:r>
          </a:p>
          <a:p>
            <a:pPr indent="0" lvl="0" marL="0" marR="0" rtl="0" algn="ctr">
              <a:spcBef>
                <a:spcPts val="0"/>
              </a:spcBef>
              <a:spcAft>
                <a:spcPts val="0"/>
              </a:spcAft>
              <a:buNone/>
            </a:pPr>
            <a:r>
              <a:rPr b="1" lang="en-US" sz="1400">
                <a:solidFill>
                  <a:srgbClr val="FF0000"/>
                </a:solidFill>
                <a:latin typeface="Times New Roman"/>
                <a:ea typeface="Times New Roman"/>
                <a:cs typeface="Times New Roman"/>
                <a:sym typeface="Times New Roman"/>
              </a:rPr>
              <a:t>Knowledge</a:t>
            </a:r>
          </a:p>
          <a:p>
            <a:pPr indent="0" lvl="0" marL="0" marR="0" rtl="0" algn="ctr">
              <a:spcBef>
                <a:spcPts val="0"/>
              </a:spcBef>
              <a:spcAft>
                <a:spcPts val="0"/>
              </a:spcAft>
              <a:buNone/>
            </a:pPr>
            <a:r>
              <a:rPr b="1" lang="en-US" sz="1400">
                <a:solidFill>
                  <a:srgbClr val="FF0000"/>
                </a:solidFill>
                <a:latin typeface="Times New Roman"/>
                <a:ea typeface="Times New Roman"/>
                <a:cs typeface="Times New Roman"/>
                <a:sym typeface="Times New Roman"/>
              </a:rPr>
              <a:t>bases</a:t>
            </a:r>
          </a:p>
        </p:txBody>
      </p:sp>
      <p:pic>
        <p:nvPicPr>
          <p:cNvPr id="242" name="Shape 242"/>
          <p:cNvPicPr preferRelativeResize="0"/>
          <p:nvPr/>
        </p:nvPicPr>
        <p:blipFill rotWithShape="1">
          <a:blip r:embed="rId10">
            <a:alphaModFix/>
          </a:blip>
          <a:srcRect b="0" l="0" r="0" t="0"/>
          <a:stretch/>
        </p:blipFill>
        <p:spPr>
          <a:xfrm>
            <a:off x="7137340" y="1086147"/>
            <a:ext cx="1313388" cy="16572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type="title"/>
          </p:nvPr>
        </p:nvSpPr>
        <p:spPr>
          <a:xfrm>
            <a:off x="0" y="58739"/>
            <a:ext cx="9144000" cy="849982"/>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400" u="none" cap="none" strike="noStrike">
                <a:solidFill>
                  <a:schemeClr val="dk1"/>
                </a:solidFill>
                <a:latin typeface="Times New Roman"/>
                <a:ea typeface="Times New Roman"/>
                <a:cs typeface="Times New Roman"/>
                <a:sym typeface="Times New Roman"/>
              </a:rPr>
              <a:t>AI and Learning</a:t>
            </a:r>
          </a:p>
        </p:txBody>
      </p:sp>
      <p:graphicFrame>
        <p:nvGraphicFramePr>
          <p:cNvPr id="248" name="Shape 248"/>
          <p:cNvGraphicFramePr/>
          <p:nvPr/>
        </p:nvGraphicFramePr>
        <p:xfrm>
          <a:off x="122908" y="1063392"/>
          <a:ext cx="3000000" cy="3000000"/>
        </p:xfrm>
        <a:graphic>
          <a:graphicData uri="http://schemas.openxmlformats.org/drawingml/2006/table">
            <a:tbl>
              <a:tblPr bandRow="1" firstRow="1">
                <a:noFill/>
                <a:tableStyleId>{71A5EEE7-F4A1-4CBF-939A-3D7CF8160ECB}</a:tableStyleId>
              </a:tblPr>
              <a:tblGrid>
                <a:gridCol w="3945025"/>
              </a:tblGrid>
              <a:tr h="421775">
                <a:tc>
                  <a:txBody>
                    <a:bodyPr>
                      <a:noAutofit/>
                    </a:bodyPr>
                    <a:lstStyle/>
                    <a:p>
                      <a:pPr indent="0" lvl="0" marL="0" marR="0" rtl="0" algn="l">
                        <a:spcBef>
                          <a:spcPts val="0"/>
                        </a:spcBef>
                        <a:buNone/>
                      </a:pPr>
                      <a:r>
                        <a:rPr b="1" lang="en-US" sz="2200" u="none" cap="none" strike="noStrike">
                          <a:solidFill>
                            <a:srgbClr val="FF0000"/>
                          </a:solidFill>
                          <a:latin typeface="Times New Roman"/>
                          <a:ea typeface="Times New Roman"/>
                          <a:cs typeface="Times New Roman"/>
                          <a:sym typeface="Times New Roman"/>
                        </a:rPr>
                        <a:t>Systems that think like humans</a:t>
                      </a:r>
                    </a:p>
                  </a:txBody>
                  <a:tcPr marT="45725" marB="45725" marR="91450" marL="91450"/>
                </a:tc>
              </a:tr>
              <a:tr h="336725">
                <a:tc>
                  <a:txBody>
                    <a:bodyPr>
                      <a:noAutofit/>
                    </a:bodyPr>
                    <a:lstStyle/>
                    <a:p>
                      <a:pPr indent="0" lvl="0" marL="0" marR="0" rtl="0" algn="l">
                        <a:spcBef>
                          <a:spcPts val="0"/>
                        </a:spcBef>
                        <a:buNone/>
                      </a:pPr>
                      <a:r>
                        <a:rPr b="1" lang="en-US" sz="2200">
                          <a:solidFill>
                            <a:srgbClr val="FF0000"/>
                          </a:solidFill>
                          <a:latin typeface="Times New Roman"/>
                          <a:ea typeface="Times New Roman"/>
                          <a:cs typeface="Times New Roman"/>
                          <a:sym typeface="Times New Roman"/>
                        </a:rPr>
                        <a:t>Systems that act like</a:t>
                      </a:r>
                      <a:r>
                        <a:rPr b="1" lang="en-US" sz="2200">
                          <a:solidFill>
                            <a:srgbClr val="FF0000"/>
                          </a:solidFill>
                          <a:latin typeface="Times New Roman"/>
                          <a:ea typeface="Times New Roman"/>
                          <a:cs typeface="Times New Roman"/>
                          <a:sym typeface="Times New Roman"/>
                        </a:rPr>
                        <a:t> humans</a:t>
                      </a:r>
                    </a:p>
                  </a:txBody>
                  <a:tcPr marT="45725" marB="45725" marR="91450" marL="91450"/>
                </a:tc>
              </a:tr>
            </a:tbl>
          </a:graphicData>
        </a:graphic>
      </p:graphicFrame>
      <p:pic>
        <p:nvPicPr>
          <p:cNvPr id="249" name="Shape 249"/>
          <p:cNvPicPr preferRelativeResize="0"/>
          <p:nvPr/>
        </p:nvPicPr>
        <p:blipFill rotWithShape="1">
          <a:blip r:embed="rId3">
            <a:alphaModFix/>
          </a:blip>
          <a:srcRect b="0" l="0" r="0" t="0"/>
          <a:stretch/>
        </p:blipFill>
        <p:spPr>
          <a:xfrm>
            <a:off x="323528" y="1988840"/>
            <a:ext cx="8534161" cy="4736664"/>
          </a:xfrm>
          <a:prstGeom prst="rect">
            <a:avLst/>
          </a:prstGeom>
          <a:noFill/>
          <a:ln>
            <a:noFill/>
          </a:ln>
        </p:spPr>
      </p:pic>
      <p:pic>
        <p:nvPicPr>
          <p:cNvPr id="250" name="Shape 250"/>
          <p:cNvPicPr preferRelativeResize="0"/>
          <p:nvPr/>
        </p:nvPicPr>
        <p:blipFill rotWithShape="1">
          <a:blip r:embed="rId4">
            <a:alphaModFix/>
          </a:blip>
          <a:srcRect b="0" l="0" r="0" t="0"/>
          <a:stretch/>
        </p:blipFill>
        <p:spPr>
          <a:xfrm>
            <a:off x="6732240" y="2204864"/>
            <a:ext cx="2149661" cy="865477"/>
          </a:xfrm>
          <a:prstGeom prst="rect">
            <a:avLst/>
          </a:prstGeom>
          <a:noFill/>
          <a:ln>
            <a:noFill/>
          </a:ln>
        </p:spPr>
      </p:pic>
      <p:graphicFrame>
        <p:nvGraphicFramePr>
          <p:cNvPr id="251" name="Shape 251"/>
          <p:cNvGraphicFramePr/>
          <p:nvPr/>
        </p:nvGraphicFramePr>
        <p:xfrm>
          <a:off x="5076056" y="1034250"/>
          <a:ext cx="3000000" cy="3000000"/>
        </p:xfrm>
        <a:graphic>
          <a:graphicData uri="http://schemas.openxmlformats.org/drawingml/2006/table">
            <a:tbl>
              <a:tblPr bandRow="1" firstRow="1">
                <a:noFill/>
                <a:tableStyleId>{71A5EEE7-F4A1-4CBF-939A-3D7CF8160ECB}</a:tableStyleId>
              </a:tblPr>
              <a:tblGrid>
                <a:gridCol w="3925075"/>
              </a:tblGrid>
              <a:tr h="421775">
                <a:tc>
                  <a:txBody>
                    <a:bodyPr>
                      <a:noAutofit/>
                    </a:bodyPr>
                    <a:lstStyle/>
                    <a:p>
                      <a:pPr indent="0" lvl="0" marL="0" marR="0" rtl="0" algn="l">
                        <a:spcBef>
                          <a:spcPts val="0"/>
                        </a:spcBef>
                        <a:buNone/>
                      </a:pPr>
                      <a:r>
                        <a:rPr b="1" lang="en-US" sz="2200">
                          <a:solidFill>
                            <a:srgbClr val="FF0000"/>
                          </a:solidFill>
                          <a:latin typeface="Times New Roman"/>
                          <a:ea typeface="Times New Roman"/>
                          <a:cs typeface="Times New Roman"/>
                          <a:sym typeface="Times New Roman"/>
                        </a:rPr>
                        <a:t>Systems that</a:t>
                      </a:r>
                      <a:r>
                        <a:rPr b="1" lang="en-US" sz="2200">
                          <a:solidFill>
                            <a:srgbClr val="FF0000"/>
                          </a:solidFill>
                          <a:latin typeface="Times New Roman"/>
                          <a:ea typeface="Times New Roman"/>
                          <a:cs typeface="Times New Roman"/>
                          <a:sym typeface="Times New Roman"/>
                        </a:rPr>
                        <a:t> think rationally</a:t>
                      </a:r>
                    </a:p>
                  </a:txBody>
                  <a:tcPr marT="45725" marB="45725" marR="91450" marL="91450"/>
                </a:tc>
              </a:tr>
              <a:tr h="336725">
                <a:tc>
                  <a:txBody>
                    <a:bodyPr>
                      <a:noAutofit/>
                    </a:bodyPr>
                    <a:lstStyle/>
                    <a:p>
                      <a:pPr indent="0" lvl="0" marL="0" marR="0" rtl="0" algn="l">
                        <a:spcBef>
                          <a:spcPts val="0"/>
                        </a:spcBef>
                        <a:buNone/>
                      </a:pPr>
                      <a:r>
                        <a:rPr b="1" lang="en-US" sz="2200">
                          <a:solidFill>
                            <a:srgbClr val="FF0000"/>
                          </a:solidFill>
                          <a:latin typeface="Times New Roman"/>
                          <a:ea typeface="Times New Roman"/>
                          <a:cs typeface="Times New Roman"/>
                          <a:sym typeface="Times New Roman"/>
                        </a:rPr>
                        <a:t>Systems that act rationally</a:t>
                      </a:r>
                    </a:p>
                  </a:txBody>
                  <a:tcPr marT="45725" marB="45725" marR="91450" marL="91450"/>
                </a:tc>
              </a:tr>
            </a:tbl>
          </a:graphicData>
        </a:graphic>
      </p:graphicFrame>
      <p:sp>
        <p:nvSpPr>
          <p:cNvPr id="252" name="Shape 252"/>
          <p:cNvSpPr/>
          <p:nvPr/>
        </p:nvSpPr>
        <p:spPr>
          <a:xfrm>
            <a:off x="4355976" y="1268760"/>
            <a:ext cx="648072" cy="432048"/>
          </a:xfrm>
          <a:prstGeom prst="rightArrow">
            <a:avLst>
              <a:gd fmla="val 50000" name="adj1"/>
              <a:gd fmla="val 50000" name="adj2"/>
            </a:avLst>
          </a:prstGeom>
          <a:solidFill>
            <a:schemeClr val="accent1"/>
          </a:solidFill>
          <a:ln cap="flat" cmpd="sng" w="28575">
            <a:solidFill>
              <a:schemeClr val="dk1"/>
            </a:solidFill>
            <a:prstDash val="solid"/>
            <a:round/>
            <a:headEnd len="med" w="med" type="none"/>
            <a:tailEnd len="med" w="med" type="none"/>
          </a:ln>
        </p:spPr>
        <p:txBody>
          <a:bodyPr anchorCtr="0" anchor="ctr" bIns="45700" lIns="91425" rIns="91425" wrap="square" tIns="45700">
            <a:noAutofit/>
          </a:bodyPr>
          <a:lstStyle/>
          <a:p>
            <a:pPr indent="-114300" lvl="0" marL="0" marR="0" rtl="0" algn="ctr">
              <a:lnSpc>
                <a:spcPct val="100000"/>
              </a:lnSpc>
              <a:spcBef>
                <a:spcPts val="0"/>
              </a:spcBef>
              <a:spcAft>
                <a:spcPts val="0"/>
              </a:spcAft>
              <a:buClr>
                <a:schemeClr val="dk1"/>
              </a:buClr>
              <a:buSzPts val="1800"/>
              <a:buFont typeface="Arial"/>
              <a:buNone/>
            </a:pPr>
            <a:r>
              <a:t/>
            </a:r>
            <a:endParaRPr b="1" i="0" sz="18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ph type="title"/>
          </p:nvPr>
        </p:nvSpPr>
        <p:spPr>
          <a:xfrm>
            <a:off x="0" y="58739"/>
            <a:ext cx="9144000" cy="849982"/>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400" u="none" cap="none" strike="noStrike">
                <a:solidFill>
                  <a:schemeClr val="dk1"/>
                </a:solidFill>
                <a:latin typeface="Times New Roman"/>
                <a:ea typeface="Times New Roman"/>
                <a:cs typeface="Times New Roman"/>
                <a:sym typeface="Times New Roman"/>
              </a:rPr>
              <a:t>Machine Learning</a:t>
            </a:r>
          </a:p>
        </p:txBody>
      </p:sp>
      <p:sp>
        <p:nvSpPr>
          <p:cNvPr id="258" name="Shape 258"/>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pic>
        <p:nvPicPr>
          <p:cNvPr id="259" name="Shape 259"/>
          <p:cNvPicPr preferRelativeResize="0"/>
          <p:nvPr/>
        </p:nvPicPr>
        <p:blipFill rotWithShape="1">
          <a:blip r:embed="rId3">
            <a:alphaModFix/>
          </a:blip>
          <a:srcRect b="0" l="0" r="0" t="0"/>
          <a:stretch/>
        </p:blipFill>
        <p:spPr>
          <a:xfrm>
            <a:off x="974150" y="4005064"/>
            <a:ext cx="6829092" cy="2792598"/>
          </a:xfrm>
          <a:prstGeom prst="rect">
            <a:avLst/>
          </a:prstGeom>
          <a:noFill/>
          <a:ln>
            <a:noFill/>
          </a:ln>
        </p:spPr>
      </p:pic>
      <p:sp>
        <p:nvSpPr>
          <p:cNvPr id="260" name="Shape 260"/>
          <p:cNvSpPr/>
          <p:nvPr/>
        </p:nvSpPr>
        <p:spPr>
          <a:xfrm>
            <a:off x="107504" y="1052736"/>
            <a:ext cx="8827010" cy="1384995"/>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dk1"/>
              </a:buClr>
              <a:buSzPts val="2800"/>
              <a:buFont typeface="Times New Roman"/>
              <a:buChar char="•"/>
            </a:pPr>
            <a:r>
              <a:rPr lang="en-US" sz="2800">
                <a:solidFill>
                  <a:schemeClr val="dk1"/>
                </a:solidFill>
                <a:latin typeface="Times New Roman"/>
                <a:ea typeface="Times New Roman"/>
                <a:cs typeface="Times New Roman"/>
                <a:sym typeface="Times New Roman"/>
              </a:rPr>
              <a:t>Machine learning explores the study and construction of algorithms that can learn from and make predictions on data</a:t>
            </a:r>
          </a:p>
        </p:txBody>
      </p:sp>
      <p:pic>
        <p:nvPicPr>
          <p:cNvPr id="261" name="Shape 261"/>
          <p:cNvPicPr preferRelativeResize="0"/>
          <p:nvPr/>
        </p:nvPicPr>
        <p:blipFill rotWithShape="1">
          <a:blip r:embed="rId4">
            <a:alphaModFix/>
          </a:blip>
          <a:srcRect b="0" l="0" r="0" t="0"/>
          <a:stretch/>
        </p:blipFill>
        <p:spPr>
          <a:xfrm>
            <a:off x="2411759" y="1916831"/>
            <a:ext cx="4540256" cy="2139580"/>
          </a:xfrm>
          <a:prstGeom prst="rect">
            <a:avLst/>
          </a:prstGeom>
          <a:noFill/>
          <a:ln cap="flat" cmpd="sng" w="9525">
            <a:solidFill>
              <a:schemeClr val="dk2"/>
            </a:solidFill>
            <a:prstDash val="solid"/>
            <a:round/>
            <a:headEnd len="med" w="med" type="none"/>
            <a:tailEnd len="med" w="med"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Shape 266"/>
          <p:cNvSpPr txBox="1"/>
          <p:nvPr>
            <p:ph type="title"/>
          </p:nvPr>
        </p:nvSpPr>
        <p:spPr>
          <a:xfrm>
            <a:off x="0" y="58739"/>
            <a:ext cx="9144000" cy="849982"/>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400" u="none" cap="none" strike="noStrike">
                <a:solidFill>
                  <a:schemeClr val="dk1"/>
                </a:solidFill>
                <a:latin typeface="Times New Roman"/>
                <a:ea typeface="Times New Roman"/>
                <a:cs typeface="Times New Roman"/>
                <a:sym typeface="Times New Roman"/>
              </a:rPr>
              <a:t>Deep Learning</a:t>
            </a:r>
          </a:p>
        </p:txBody>
      </p:sp>
      <p:sp>
        <p:nvSpPr>
          <p:cNvPr id="267" name="Shape 267"/>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sp>
        <p:nvSpPr>
          <p:cNvPr id="268" name="Shape 268"/>
          <p:cNvSpPr/>
          <p:nvPr/>
        </p:nvSpPr>
        <p:spPr>
          <a:xfrm>
            <a:off x="275272" y="1052736"/>
            <a:ext cx="8659242" cy="954107"/>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dk1"/>
              </a:buClr>
              <a:buSzPts val="2800"/>
              <a:buFont typeface="Times New Roman"/>
              <a:buChar char="•"/>
            </a:pPr>
            <a:r>
              <a:rPr lang="en-US" sz="2800">
                <a:solidFill>
                  <a:schemeClr val="dk1"/>
                </a:solidFill>
                <a:latin typeface="Times New Roman"/>
                <a:ea typeface="Times New Roman"/>
                <a:cs typeface="Times New Roman"/>
                <a:sym typeface="Times New Roman"/>
              </a:rPr>
              <a:t>Deep learning is a neural network with one or more hidden layers</a:t>
            </a:r>
          </a:p>
        </p:txBody>
      </p:sp>
      <p:pic>
        <p:nvPicPr>
          <p:cNvPr id="269" name="Shape 269"/>
          <p:cNvPicPr preferRelativeResize="0"/>
          <p:nvPr/>
        </p:nvPicPr>
        <p:blipFill rotWithShape="1">
          <a:blip r:embed="rId3">
            <a:alphaModFix/>
          </a:blip>
          <a:srcRect b="0" l="0" r="0" t="0"/>
          <a:stretch/>
        </p:blipFill>
        <p:spPr>
          <a:xfrm>
            <a:off x="767515" y="4005064"/>
            <a:ext cx="2436089" cy="2790203"/>
          </a:xfrm>
          <a:prstGeom prst="rect">
            <a:avLst/>
          </a:prstGeom>
          <a:noFill/>
          <a:ln>
            <a:noFill/>
          </a:ln>
        </p:spPr>
      </p:pic>
      <p:pic>
        <p:nvPicPr>
          <p:cNvPr id="270" name="Shape 270"/>
          <p:cNvPicPr preferRelativeResize="0"/>
          <p:nvPr/>
        </p:nvPicPr>
        <p:blipFill rotWithShape="1">
          <a:blip r:embed="rId4">
            <a:alphaModFix/>
          </a:blip>
          <a:srcRect b="0" l="0" r="0" t="0"/>
          <a:stretch/>
        </p:blipFill>
        <p:spPr>
          <a:xfrm>
            <a:off x="3923928" y="4093046"/>
            <a:ext cx="4868201" cy="2498045"/>
          </a:xfrm>
          <a:prstGeom prst="rect">
            <a:avLst/>
          </a:prstGeom>
          <a:noFill/>
          <a:ln>
            <a:noFill/>
          </a:ln>
        </p:spPr>
      </p:pic>
      <p:pic>
        <p:nvPicPr>
          <p:cNvPr id="271" name="Shape 271"/>
          <p:cNvPicPr preferRelativeResize="0"/>
          <p:nvPr/>
        </p:nvPicPr>
        <p:blipFill rotWithShape="1">
          <a:blip r:embed="rId5">
            <a:alphaModFix/>
          </a:blip>
          <a:srcRect b="0" l="0" r="0" t="0"/>
          <a:stretch/>
        </p:blipFill>
        <p:spPr>
          <a:xfrm>
            <a:off x="539551" y="1924355"/>
            <a:ext cx="3076253" cy="2007312"/>
          </a:xfrm>
          <a:prstGeom prst="rect">
            <a:avLst/>
          </a:prstGeom>
          <a:noFill/>
          <a:ln>
            <a:noFill/>
          </a:ln>
        </p:spPr>
      </p:pic>
      <p:pic>
        <p:nvPicPr>
          <p:cNvPr id="272" name="Shape 272"/>
          <p:cNvPicPr preferRelativeResize="0"/>
          <p:nvPr/>
        </p:nvPicPr>
        <p:blipFill rotWithShape="1">
          <a:blip r:embed="rId6">
            <a:alphaModFix/>
          </a:blip>
          <a:srcRect b="0" l="0" r="0" t="0"/>
          <a:stretch/>
        </p:blipFill>
        <p:spPr>
          <a:xfrm>
            <a:off x="3618524" y="1506767"/>
            <a:ext cx="2921680" cy="2191260"/>
          </a:xfrm>
          <a:prstGeom prst="rect">
            <a:avLst/>
          </a:prstGeom>
          <a:noFill/>
          <a:ln>
            <a:noFill/>
          </a:ln>
        </p:spPr>
      </p:pic>
      <p:pic>
        <p:nvPicPr>
          <p:cNvPr id="273" name="Shape 273"/>
          <p:cNvPicPr preferRelativeResize="0"/>
          <p:nvPr/>
        </p:nvPicPr>
        <p:blipFill rotWithShape="1">
          <a:blip r:embed="rId7">
            <a:alphaModFix/>
          </a:blip>
          <a:srcRect b="0" l="0" r="0" t="0"/>
          <a:stretch/>
        </p:blipFill>
        <p:spPr>
          <a:xfrm>
            <a:off x="6352644" y="1567362"/>
            <a:ext cx="2769430" cy="2071879"/>
          </a:xfrm>
          <a:prstGeom prst="rect">
            <a:avLst/>
          </a:prstGeom>
          <a:noFill/>
          <a:ln>
            <a:noFill/>
          </a:ln>
        </p:spPr>
      </p:pic>
      <p:sp>
        <p:nvSpPr>
          <p:cNvPr id="274" name="Shape 274"/>
          <p:cNvSpPr/>
          <p:nvPr/>
        </p:nvSpPr>
        <p:spPr>
          <a:xfrm>
            <a:off x="4068080" y="3501008"/>
            <a:ext cx="2069797" cy="40011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lang="en-US" sz="2000">
                <a:solidFill>
                  <a:schemeClr val="dk1"/>
                </a:solidFill>
                <a:latin typeface="Times New Roman"/>
                <a:ea typeface="Times New Roman"/>
                <a:cs typeface="Times New Roman"/>
                <a:sym typeface="Times New Roman"/>
              </a:rPr>
              <a:t>Machine Learning</a:t>
            </a:r>
          </a:p>
        </p:txBody>
      </p:sp>
      <p:sp>
        <p:nvSpPr>
          <p:cNvPr id="275" name="Shape 275"/>
          <p:cNvSpPr/>
          <p:nvPr/>
        </p:nvSpPr>
        <p:spPr>
          <a:xfrm>
            <a:off x="6969738" y="3492401"/>
            <a:ext cx="1715534" cy="40011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lang="en-US" sz="2000">
                <a:solidFill>
                  <a:schemeClr val="dk1"/>
                </a:solidFill>
                <a:latin typeface="Times New Roman"/>
                <a:ea typeface="Times New Roman"/>
                <a:cs typeface="Times New Roman"/>
                <a:sym typeface="Times New Roman"/>
              </a:rPr>
              <a:t>Deep Learning</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0" y="58739"/>
            <a:ext cx="9144000" cy="849982"/>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000" u="none" cap="none" strike="noStrike">
                <a:solidFill>
                  <a:schemeClr val="dk1"/>
                </a:solidFill>
                <a:latin typeface="Times New Roman"/>
                <a:ea typeface="Times New Roman"/>
                <a:cs typeface="Times New Roman"/>
                <a:sym typeface="Times New Roman"/>
              </a:rPr>
              <a:t>AI-enabled Wireless Communications</a:t>
            </a:r>
          </a:p>
        </p:txBody>
      </p:sp>
      <p:sp>
        <p:nvSpPr>
          <p:cNvPr id="282" name="Shape 282"/>
          <p:cNvSpPr txBox="1"/>
          <p:nvPr>
            <p:ph idx="12" type="sldNum"/>
          </p:nvPr>
        </p:nvSpPr>
        <p:spPr>
          <a:xfrm>
            <a:off x="8659313" y="6553026"/>
            <a:ext cx="396107"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pic>
        <p:nvPicPr>
          <p:cNvPr id="283" name="Shape 283"/>
          <p:cNvPicPr preferRelativeResize="0"/>
          <p:nvPr/>
        </p:nvPicPr>
        <p:blipFill rotWithShape="1">
          <a:blip r:embed="rId3">
            <a:alphaModFix/>
          </a:blip>
          <a:srcRect b="0" l="0" r="0" t="0"/>
          <a:stretch/>
        </p:blipFill>
        <p:spPr>
          <a:xfrm>
            <a:off x="251520" y="1119298"/>
            <a:ext cx="4205861" cy="2480285"/>
          </a:xfrm>
          <a:prstGeom prst="rect">
            <a:avLst/>
          </a:prstGeom>
          <a:noFill/>
          <a:ln>
            <a:noFill/>
          </a:ln>
        </p:spPr>
      </p:pic>
      <p:pic>
        <p:nvPicPr>
          <p:cNvPr id="284" name="Shape 284"/>
          <p:cNvPicPr preferRelativeResize="0"/>
          <p:nvPr/>
        </p:nvPicPr>
        <p:blipFill rotWithShape="1">
          <a:blip r:embed="rId4">
            <a:alphaModFix/>
          </a:blip>
          <a:srcRect b="0" l="0" r="0" t="0"/>
          <a:stretch/>
        </p:blipFill>
        <p:spPr>
          <a:xfrm>
            <a:off x="5004048" y="1119297"/>
            <a:ext cx="4009041" cy="2505243"/>
          </a:xfrm>
          <a:prstGeom prst="rect">
            <a:avLst/>
          </a:prstGeom>
          <a:noFill/>
          <a:ln>
            <a:noFill/>
          </a:ln>
        </p:spPr>
      </p:pic>
      <p:pic>
        <p:nvPicPr>
          <p:cNvPr id="285" name="Shape 285"/>
          <p:cNvPicPr preferRelativeResize="0"/>
          <p:nvPr/>
        </p:nvPicPr>
        <p:blipFill rotWithShape="1">
          <a:blip r:embed="rId5">
            <a:alphaModFix/>
          </a:blip>
          <a:srcRect b="0" l="0" r="0" t="0"/>
          <a:stretch/>
        </p:blipFill>
        <p:spPr>
          <a:xfrm>
            <a:off x="395536" y="4236355"/>
            <a:ext cx="2005749" cy="2083012"/>
          </a:xfrm>
          <a:prstGeom prst="rect">
            <a:avLst/>
          </a:prstGeom>
          <a:noFill/>
          <a:ln>
            <a:noFill/>
          </a:ln>
        </p:spPr>
      </p:pic>
      <p:pic>
        <p:nvPicPr>
          <p:cNvPr id="286" name="Shape 286"/>
          <p:cNvPicPr preferRelativeResize="0"/>
          <p:nvPr/>
        </p:nvPicPr>
        <p:blipFill rotWithShape="1">
          <a:blip r:embed="rId6">
            <a:alphaModFix/>
          </a:blip>
          <a:srcRect b="0" l="0" r="0" t="0"/>
          <a:stretch/>
        </p:blipFill>
        <p:spPr>
          <a:xfrm>
            <a:off x="2816721" y="4478428"/>
            <a:ext cx="3296892" cy="1805023"/>
          </a:xfrm>
          <a:prstGeom prst="rect">
            <a:avLst/>
          </a:prstGeom>
          <a:noFill/>
          <a:ln>
            <a:noFill/>
          </a:ln>
        </p:spPr>
      </p:pic>
      <p:pic>
        <p:nvPicPr>
          <p:cNvPr id="287" name="Shape 287"/>
          <p:cNvPicPr preferRelativeResize="0"/>
          <p:nvPr/>
        </p:nvPicPr>
        <p:blipFill rotWithShape="1">
          <a:blip r:embed="rId7">
            <a:alphaModFix/>
          </a:blip>
          <a:srcRect b="0" l="0" r="0" t="0"/>
          <a:stretch/>
        </p:blipFill>
        <p:spPr>
          <a:xfrm>
            <a:off x="6441967" y="4458672"/>
            <a:ext cx="2487672" cy="1827825"/>
          </a:xfrm>
          <a:prstGeom prst="rect">
            <a:avLst/>
          </a:prstGeom>
          <a:noFill/>
          <a:ln>
            <a:noFill/>
          </a:ln>
        </p:spPr>
      </p:pic>
      <p:sp>
        <p:nvSpPr>
          <p:cNvPr id="288" name="Shape 288"/>
          <p:cNvSpPr/>
          <p:nvPr/>
        </p:nvSpPr>
        <p:spPr>
          <a:xfrm>
            <a:off x="366936" y="6222081"/>
            <a:ext cx="1787670" cy="369332"/>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Massive  MIMO</a:t>
            </a:r>
          </a:p>
        </p:txBody>
      </p:sp>
      <p:sp>
        <p:nvSpPr>
          <p:cNvPr id="289" name="Shape 289"/>
          <p:cNvSpPr/>
          <p:nvPr/>
        </p:nvSpPr>
        <p:spPr>
          <a:xfrm>
            <a:off x="3274469" y="6324588"/>
            <a:ext cx="2417841" cy="369332"/>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User-central Scheduling</a:t>
            </a:r>
          </a:p>
        </p:txBody>
      </p:sp>
      <p:sp>
        <p:nvSpPr>
          <p:cNvPr id="290" name="Shape 290"/>
          <p:cNvSpPr/>
          <p:nvPr/>
        </p:nvSpPr>
        <p:spPr>
          <a:xfrm>
            <a:off x="6785846" y="6339959"/>
            <a:ext cx="1755672" cy="369332"/>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New Application</a:t>
            </a:r>
          </a:p>
        </p:txBody>
      </p:sp>
      <p:sp>
        <p:nvSpPr>
          <p:cNvPr id="291" name="Shape 291"/>
          <p:cNvSpPr/>
          <p:nvPr/>
        </p:nvSpPr>
        <p:spPr>
          <a:xfrm>
            <a:off x="236654" y="3734109"/>
            <a:ext cx="4249305" cy="369332"/>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Big data &amp; complex networking in Wireless</a:t>
            </a:r>
          </a:p>
        </p:txBody>
      </p:sp>
      <p:sp>
        <p:nvSpPr>
          <p:cNvPr id="292" name="Shape 292"/>
          <p:cNvSpPr/>
          <p:nvPr/>
        </p:nvSpPr>
        <p:spPr>
          <a:xfrm>
            <a:off x="5134576" y="3677192"/>
            <a:ext cx="3781805" cy="369332"/>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AI-enabled technology and application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type="title"/>
          </p:nvPr>
        </p:nvSpPr>
        <p:spPr>
          <a:xfrm>
            <a:off x="0" y="58739"/>
            <a:ext cx="9144000" cy="849982"/>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400" u="none" cap="none" strike="noStrike">
                <a:solidFill>
                  <a:schemeClr val="dk1"/>
                </a:solidFill>
                <a:latin typeface="Times New Roman"/>
                <a:ea typeface="Times New Roman"/>
                <a:cs typeface="Times New Roman"/>
                <a:sym typeface="Times New Roman"/>
              </a:rPr>
              <a:t>Machine Learning</a:t>
            </a:r>
          </a:p>
        </p:txBody>
      </p:sp>
      <p:sp>
        <p:nvSpPr>
          <p:cNvPr id="299" name="Shape 299"/>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sp>
        <p:nvSpPr>
          <p:cNvPr id="300" name="Shape 300"/>
          <p:cNvSpPr txBox="1"/>
          <p:nvPr/>
        </p:nvSpPr>
        <p:spPr>
          <a:xfrm>
            <a:off x="1693890" y="1271974"/>
            <a:ext cx="2555630" cy="461665"/>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2400" u="sng">
                <a:solidFill>
                  <a:srgbClr val="FF0000"/>
                </a:solidFill>
                <a:latin typeface="Arial"/>
                <a:ea typeface="Arial"/>
                <a:cs typeface="Arial"/>
                <a:sym typeface="Arial"/>
              </a:rPr>
              <a:t>Unsupervised</a:t>
            </a:r>
          </a:p>
        </p:txBody>
      </p:sp>
      <p:sp>
        <p:nvSpPr>
          <p:cNvPr id="301" name="Shape 301"/>
          <p:cNvSpPr txBox="1"/>
          <p:nvPr/>
        </p:nvSpPr>
        <p:spPr>
          <a:xfrm>
            <a:off x="5556955" y="1321042"/>
            <a:ext cx="2438138" cy="461665"/>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2400" u="sng">
                <a:solidFill>
                  <a:srgbClr val="FF0000"/>
                </a:solidFill>
                <a:latin typeface="Arial"/>
                <a:ea typeface="Arial"/>
                <a:cs typeface="Arial"/>
                <a:sym typeface="Arial"/>
              </a:rPr>
              <a:t>Supervised</a:t>
            </a:r>
          </a:p>
        </p:txBody>
      </p:sp>
      <p:cxnSp>
        <p:nvCxnSpPr>
          <p:cNvPr id="302" name="Shape 302"/>
          <p:cNvCxnSpPr/>
          <p:nvPr/>
        </p:nvCxnSpPr>
        <p:spPr>
          <a:xfrm>
            <a:off x="5220072" y="1443856"/>
            <a:ext cx="0" cy="4808501"/>
          </a:xfrm>
          <a:prstGeom prst="straightConnector1">
            <a:avLst/>
          </a:prstGeom>
          <a:noFill/>
          <a:ln cap="flat" cmpd="sng" w="31750">
            <a:solidFill>
              <a:schemeClr val="dk2"/>
            </a:solidFill>
            <a:prstDash val="lgDash"/>
            <a:round/>
            <a:headEnd len="med" w="med" type="none"/>
            <a:tailEnd len="med" w="med" type="none"/>
          </a:ln>
        </p:spPr>
      </p:cxnSp>
      <p:cxnSp>
        <p:nvCxnSpPr>
          <p:cNvPr id="303" name="Shape 303"/>
          <p:cNvCxnSpPr/>
          <p:nvPr/>
        </p:nvCxnSpPr>
        <p:spPr>
          <a:xfrm>
            <a:off x="467544" y="3848108"/>
            <a:ext cx="8208912" cy="2947"/>
          </a:xfrm>
          <a:prstGeom prst="straightConnector1">
            <a:avLst/>
          </a:prstGeom>
          <a:noFill/>
          <a:ln cap="flat" cmpd="sng" w="31750">
            <a:solidFill>
              <a:schemeClr val="dk2"/>
            </a:solidFill>
            <a:prstDash val="lgDash"/>
            <a:round/>
            <a:headEnd len="med" w="med" type="none"/>
            <a:tailEnd len="med" w="med" type="none"/>
          </a:ln>
        </p:spPr>
      </p:cxnSp>
      <p:sp>
        <p:nvSpPr>
          <p:cNvPr id="304" name="Shape 304"/>
          <p:cNvSpPr txBox="1"/>
          <p:nvPr/>
        </p:nvSpPr>
        <p:spPr>
          <a:xfrm>
            <a:off x="1053334" y="1782707"/>
            <a:ext cx="3916060" cy="830997"/>
          </a:xfrm>
          <a:prstGeom prst="rect">
            <a:avLst/>
          </a:prstGeom>
          <a:noFill/>
          <a:ln>
            <a:noFill/>
          </a:ln>
        </p:spPr>
        <p:txBody>
          <a:bodyPr anchorCtr="0" anchor="t" bIns="45700" lIns="91425" rIns="91425" wrap="square" tIns="45700">
            <a:noAutofit/>
          </a:bodyPr>
          <a:lstStyle/>
          <a:p>
            <a:pPr indent="-342900" lvl="0" marL="342900" marR="0" rtl="0" algn="l">
              <a:lnSpc>
                <a:spcPct val="120000"/>
              </a:lnSpc>
              <a:spcBef>
                <a:spcPts val="0"/>
              </a:spcBef>
              <a:spcAft>
                <a:spcPts val="0"/>
              </a:spcAft>
              <a:buClr>
                <a:schemeClr val="dk1"/>
              </a:buClr>
              <a:buSzPts val="1600"/>
              <a:buFont typeface="Noto Sans Symbols"/>
              <a:buChar char="●"/>
            </a:pPr>
            <a:r>
              <a:rPr b="1" lang="en-US" sz="2000">
                <a:solidFill>
                  <a:schemeClr val="dk1"/>
                </a:solidFill>
                <a:latin typeface="Arial"/>
                <a:ea typeface="Arial"/>
                <a:cs typeface="Arial"/>
                <a:sym typeface="Arial"/>
              </a:rPr>
              <a:t>Clustering &amp; Dimensionality</a:t>
            </a:r>
          </a:p>
          <a:p>
            <a:pPr indent="0" lvl="0" marL="0" marR="0" rtl="0" algn="l">
              <a:lnSpc>
                <a:spcPct val="120000"/>
              </a:lnSpc>
              <a:spcBef>
                <a:spcPts val="0"/>
              </a:spcBef>
              <a:spcAft>
                <a:spcPts val="0"/>
              </a:spcAft>
              <a:buNone/>
            </a:pPr>
            <a:r>
              <a:rPr b="1" lang="en-US" sz="2000">
                <a:solidFill>
                  <a:schemeClr val="dk1"/>
                </a:solidFill>
                <a:latin typeface="Arial"/>
                <a:ea typeface="Arial"/>
                <a:cs typeface="Arial"/>
                <a:sym typeface="Arial"/>
              </a:rPr>
              <a:t>     Reduction</a:t>
            </a:r>
          </a:p>
        </p:txBody>
      </p:sp>
      <p:sp>
        <p:nvSpPr>
          <p:cNvPr id="305" name="Shape 305"/>
          <p:cNvSpPr txBox="1"/>
          <p:nvPr/>
        </p:nvSpPr>
        <p:spPr>
          <a:xfrm>
            <a:off x="1502577" y="2613706"/>
            <a:ext cx="1685077" cy="1200329"/>
          </a:xfrm>
          <a:prstGeom prst="rect">
            <a:avLst/>
          </a:prstGeom>
          <a:noFill/>
          <a:ln>
            <a:noFill/>
          </a:ln>
        </p:spPr>
        <p:txBody>
          <a:bodyPr anchorCtr="0" anchor="t" bIns="45700" lIns="91425" rIns="91425" wrap="square" tIns="45700">
            <a:noAutofit/>
          </a:bodyPr>
          <a:lstStyle/>
          <a:p>
            <a:pPr indent="-342900" lvl="0" marL="342900" marR="0" rtl="0" algn="l">
              <a:lnSpc>
                <a:spcPct val="12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 SVD</a:t>
            </a:r>
          </a:p>
          <a:p>
            <a:pPr indent="-342900" lvl="0" marL="342900" marR="0" rtl="0" algn="l">
              <a:lnSpc>
                <a:spcPct val="12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 PCA</a:t>
            </a:r>
          </a:p>
          <a:p>
            <a:pPr indent="-342900" lvl="0" marL="342900" marR="0" rtl="0" algn="l">
              <a:lnSpc>
                <a:spcPct val="12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 K-means</a:t>
            </a:r>
          </a:p>
        </p:txBody>
      </p:sp>
      <p:sp>
        <p:nvSpPr>
          <p:cNvPr id="306" name="Shape 306"/>
          <p:cNvSpPr txBox="1"/>
          <p:nvPr/>
        </p:nvSpPr>
        <p:spPr>
          <a:xfrm>
            <a:off x="1053334" y="4165294"/>
            <a:ext cx="3100657" cy="427746"/>
          </a:xfrm>
          <a:prstGeom prst="rect">
            <a:avLst/>
          </a:prstGeom>
          <a:noFill/>
          <a:ln>
            <a:noFill/>
          </a:ln>
        </p:spPr>
        <p:txBody>
          <a:bodyPr anchorCtr="0" anchor="t" bIns="45700" lIns="91425" rIns="91425" wrap="square" tIns="45700">
            <a:noAutofit/>
          </a:bodyPr>
          <a:lstStyle/>
          <a:p>
            <a:pPr indent="-342900" lvl="0" marL="342900" marR="0" rtl="0" algn="l">
              <a:lnSpc>
                <a:spcPct val="120000"/>
              </a:lnSpc>
              <a:spcBef>
                <a:spcPts val="0"/>
              </a:spcBef>
              <a:spcAft>
                <a:spcPts val="0"/>
              </a:spcAft>
              <a:buClr>
                <a:schemeClr val="dk1"/>
              </a:buClr>
              <a:buSzPts val="1600"/>
              <a:buFont typeface="Noto Sans Symbols"/>
              <a:buChar char="●"/>
            </a:pPr>
            <a:r>
              <a:rPr b="1" lang="en-US" sz="2000">
                <a:solidFill>
                  <a:schemeClr val="dk1"/>
                </a:solidFill>
                <a:latin typeface="Arial"/>
                <a:ea typeface="Arial"/>
                <a:cs typeface="Arial"/>
                <a:sym typeface="Arial"/>
              </a:rPr>
              <a:t>Association Analysis</a:t>
            </a:r>
          </a:p>
        </p:txBody>
      </p:sp>
      <p:sp>
        <p:nvSpPr>
          <p:cNvPr id="307" name="Shape 307"/>
          <p:cNvSpPr txBox="1"/>
          <p:nvPr/>
        </p:nvSpPr>
        <p:spPr>
          <a:xfrm>
            <a:off x="1502577" y="4617581"/>
            <a:ext cx="1911101" cy="797078"/>
          </a:xfrm>
          <a:prstGeom prst="rect">
            <a:avLst/>
          </a:prstGeom>
          <a:noFill/>
          <a:ln>
            <a:noFill/>
          </a:ln>
        </p:spPr>
        <p:txBody>
          <a:bodyPr anchorCtr="0" anchor="t" bIns="45700" lIns="91425" rIns="91425" wrap="square" tIns="45700">
            <a:noAutofit/>
          </a:bodyPr>
          <a:lstStyle/>
          <a:p>
            <a:pPr indent="-342900" lvl="0" marL="342900" marR="0" rtl="0" algn="l">
              <a:lnSpc>
                <a:spcPct val="12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 Apriori</a:t>
            </a:r>
          </a:p>
          <a:p>
            <a:pPr indent="-342900" lvl="0" marL="342900" marR="0" rtl="0" algn="l">
              <a:lnSpc>
                <a:spcPct val="12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 FP-Growth</a:t>
            </a:r>
          </a:p>
        </p:txBody>
      </p:sp>
      <p:sp>
        <p:nvSpPr>
          <p:cNvPr id="308" name="Shape 308"/>
          <p:cNvSpPr txBox="1"/>
          <p:nvPr/>
        </p:nvSpPr>
        <p:spPr>
          <a:xfrm>
            <a:off x="1053334" y="5451679"/>
            <a:ext cx="3155031" cy="437877"/>
          </a:xfrm>
          <a:prstGeom prst="rect">
            <a:avLst/>
          </a:prstGeom>
          <a:noFill/>
          <a:ln>
            <a:noFill/>
          </a:ln>
        </p:spPr>
        <p:txBody>
          <a:bodyPr anchorCtr="0" anchor="t" bIns="45700" lIns="91425" rIns="91425" wrap="square" tIns="45700">
            <a:noAutofit/>
          </a:bodyPr>
          <a:lstStyle/>
          <a:p>
            <a:pPr indent="-342900" lvl="0" marL="342900" marR="0" rtl="0" algn="l">
              <a:lnSpc>
                <a:spcPct val="120000"/>
              </a:lnSpc>
              <a:spcBef>
                <a:spcPts val="0"/>
              </a:spcBef>
              <a:spcAft>
                <a:spcPts val="0"/>
              </a:spcAft>
              <a:buClr>
                <a:schemeClr val="dk1"/>
              </a:buClr>
              <a:buSzPts val="1600"/>
              <a:buFont typeface="Noto Sans Symbols"/>
              <a:buChar char="●"/>
            </a:pPr>
            <a:r>
              <a:rPr b="1" lang="en-US" sz="2000">
                <a:solidFill>
                  <a:schemeClr val="dk1"/>
                </a:solidFill>
                <a:latin typeface="Arial"/>
                <a:ea typeface="Arial"/>
                <a:cs typeface="Arial"/>
                <a:sym typeface="Arial"/>
              </a:rPr>
              <a:t>Hidden Markov Model</a:t>
            </a:r>
          </a:p>
        </p:txBody>
      </p:sp>
      <p:sp>
        <p:nvSpPr>
          <p:cNvPr id="309" name="Shape 309"/>
          <p:cNvSpPr txBox="1"/>
          <p:nvPr/>
        </p:nvSpPr>
        <p:spPr>
          <a:xfrm>
            <a:off x="5612056" y="1782222"/>
            <a:ext cx="2207656" cy="494751"/>
          </a:xfrm>
          <a:prstGeom prst="rect">
            <a:avLst/>
          </a:prstGeom>
          <a:noFill/>
          <a:ln>
            <a:noFill/>
          </a:ln>
        </p:spPr>
        <p:txBody>
          <a:bodyPr anchorCtr="0" anchor="t" bIns="45700" lIns="91425" rIns="91425" wrap="square" tIns="45700">
            <a:noAutofit/>
          </a:bodyPr>
          <a:lstStyle/>
          <a:p>
            <a:pPr indent="-342900" lvl="0" marL="342900" marR="0" rtl="0" algn="l">
              <a:lnSpc>
                <a:spcPct val="120000"/>
              </a:lnSpc>
              <a:spcBef>
                <a:spcPts val="0"/>
              </a:spcBef>
              <a:spcAft>
                <a:spcPts val="0"/>
              </a:spcAft>
              <a:buClr>
                <a:schemeClr val="dk1"/>
              </a:buClr>
              <a:buSzPts val="1920"/>
              <a:buFont typeface="Noto Sans Symbols"/>
              <a:buChar char="●"/>
            </a:pPr>
            <a:r>
              <a:rPr b="1" lang="en-US" sz="2400">
                <a:solidFill>
                  <a:schemeClr val="dk1"/>
                </a:solidFill>
                <a:latin typeface="Arial"/>
                <a:ea typeface="Arial"/>
                <a:cs typeface="Arial"/>
                <a:sym typeface="Arial"/>
              </a:rPr>
              <a:t>Regression</a:t>
            </a:r>
          </a:p>
        </p:txBody>
      </p:sp>
      <p:sp>
        <p:nvSpPr>
          <p:cNvPr id="310" name="Shape 310"/>
          <p:cNvSpPr txBox="1"/>
          <p:nvPr/>
        </p:nvSpPr>
        <p:spPr>
          <a:xfrm>
            <a:off x="5627877" y="3933056"/>
            <a:ext cx="2196435" cy="461665"/>
          </a:xfrm>
          <a:prstGeom prst="rect">
            <a:avLst/>
          </a:prstGeom>
          <a:noFill/>
          <a:ln>
            <a:noFill/>
          </a:ln>
        </p:spPr>
        <p:txBody>
          <a:bodyPr anchorCtr="0" anchor="t" bIns="45700" lIns="91425" rIns="91425" wrap="square" tIns="45700">
            <a:noAutofit/>
          </a:bodyPr>
          <a:lstStyle/>
          <a:p>
            <a:pPr indent="-342900" lvl="0" marL="342900" marR="0" rtl="0" algn="l">
              <a:lnSpc>
                <a:spcPct val="120000"/>
              </a:lnSpc>
              <a:spcBef>
                <a:spcPts val="0"/>
              </a:spcBef>
              <a:spcAft>
                <a:spcPts val="0"/>
              </a:spcAft>
              <a:buClr>
                <a:schemeClr val="dk1"/>
              </a:buClr>
              <a:buSzPts val="1600"/>
              <a:buFont typeface="Noto Sans Symbols"/>
              <a:buChar char="●"/>
            </a:pPr>
            <a:r>
              <a:rPr b="1" lang="en-US" sz="2000">
                <a:solidFill>
                  <a:schemeClr val="dk1"/>
                </a:solidFill>
                <a:latin typeface="Arial"/>
                <a:ea typeface="Arial"/>
                <a:cs typeface="Arial"/>
                <a:sym typeface="Arial"/>
              </a:rPr>
              <a:t>Classification</a:t>
            </a:r>
          </a:p>
        </p:txBody>
      </p:sp>
      <p:sp>
        <p:nvSpPr>
          <p:cNvPr id="311" name="Shape 311"/>
          <p:cNvSpPr txBox="1"/>
          <p:nvPr/>
        </p:nvSpPr>
        <p:spPr>
          <a:xfrm>
            <a:off x="5787323" y="2150148"/>
            <a:ext cx="1787669" cy="797078"/>
          </a:xfrm>
          <a:prstGeom prst="rect">
            <a:avLst/>
          </a:prstGeom>
          <a:noFill/>
          <a:ln>
            <a:noFill/>
          </a:ln>
        </p:spPr>
        <p:txBody>
          <a:bodyPr anchorCtr="0" anchor="t" bIns="45700" lIns="91425" rIns="91425" wrap="square" tIns="45700">
            <a:noAutofit/>
          </a:bodyPr>
          <a:lstStyle/>
          <a:p>
            <a:pPr indent="-342900" lvl="0" marL="342900" marR="0" rtl="0" algn="l">
              <a:lnSpc>
                <a:spcPct val="12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Linear</a:t>
            </a:r>
          </a:p>
          <a:p>
            <a:pPr indent="-342900" lvl="0" marL="342900" marR="0" rtl="0" algn="l">
              <a:lnSpc>
                <a:spcPct val="12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Polynomial</a:t>
            </a:r>
          </a:p>
        </p:txBody>
      </p:sp>
      <p:sp>
        <p:nvSpPr>
          <p:cNvPr id="312" name="Shape 312"/>
          <p:cNvSpPr txBox="1"/>
          <p:nvPr/>
        </p:nvSpPr>
        <p:spPr>
          <a:xfrm>
            <a:off x="5612055" y="2895419"/>
            <a:ext cx="2340962" cy="461665"/>
          </a:xfrm>
          <a:prstGeom prst="rect">
            <a:avLst/>
          </a:prstGeom>
          <a:noFill/>
          <a:ln>
            <a:noFill/>
          </a:ln>
        </p:spPr>
        <p:txBody>
          <a:bodyPr anchorCtr="0" anchor="t" bIns="45700" lIns="91425" rIns="91425" wrap="square" tIns="45700">
            <a:noAutofit/>
          </a:bodyPr>
          <a:lstStyle/>
          <a:p>
            <a:pPr indent="-342900" lvl="0" marL="342900" marR="0" rtl="0" algn="l">
              <a:lnSpc>
                <a:spcPct val="120000"/>
              </a:lnSpc>
              <a:spcBef>
                <a:spcPts val="0"/>
              </a:spcBef>
              <a:spcAft>
                <a:spcPts val="0"/>
              </a:spcAft>
              <a:buClr>
                <a:schemeClr val="dk1"/>
              </a:buClr>
              <a:buSzPts val="1600"/>
              <a:buFont typeface="Noto Sans Symbols"/>
              <a:buChar char="●"/>
            </a:pPr>
            <a:r>
              <a:rPr b="1" lang="en-US" sz="2000">
                <a:solidFill>
                  <a:schemeClr val="dk1"/>
                </a:solidFill>
                <a:latin typeface="Arial"/>
                <a:ea typeface="Arial"/>
                <a:cs typeface="Arial"/>
                <a:sym typeface="Arial"/>
              </a:rPr>
              <a:t>Decision Trees</a:t>
            </a:r>
          </a:p>
        </p:txBody>
      </p:sp>
      <p:sp>
        <p:nvSpPr>
          <p:cNvPr id="313" name="Shape 313"/>
          <p:cNvSpPr txBox="1"/>
          <p:nvPr/>
        </p:nvSpPr>
        <p:spPr>
          <a:xfrm>
            <a:off x="5612054" y="3243897"/>
            <a:ext cx="2555508" cy="461665"/>
          </a:xfrm>
          <a:prstGeom prst="rect">
            <a:avLst/>
          </a:prstGeom>
          <a:noFill/>
          <a:ln>
            <a:noFill/>
          </a:ln>
        </p:spPr>
        <p:txBody>
          <a:bodyPr anchorCtr="0" anchor="t" bIns="45700" lIns="91425" rIns="91425" wrap="square" tIns="45700">
            <a:noAutofit/>
          </a:bodyPr>
          <a:lstStyle/>
          <a:p>
            <a:pPr indent="-342900" lvl="0" marL="342900" marR="0" rtl="0" algn="l">
              <a:lnSpc>
                <a:spcPct val="120000"/>
              </a:lnSpc>
              <a:spcBef>
                <a:spcPts val="0"/>
              </a:spcBef>
              <a:spcAft>
                <a:spcPts val="0"/>
              </a:spcAft>
              <a:buClr>
                <a:schemeClr val="dk1"/>
              </a:buClr>
              <a:buSzPts val="1600"/>
              <a:buFont typeface="Noto Sans Symbols"/>
              <a:buChar char="●"/>
            </a:pPr>
            <a:r>
              <a:rPr b="1" lang="en-US" sz="2000">
                <a:solidFill>
                  <a:schemeClr val="dk1"/>
                </a:solidFill>
                <a:latin typeface="Arial"/>
                <a:ea typeface="Arial"/>
                <a:cs typeface="Arial"/>
                <a:sym typeface="Arial"/>
              </a:rPr>
              <a:t>Random Forests</a:t>
            </a:r>
          </a:p>
        </p:txBody>
      </p:sp>
      <p:sp>
        <p:nvSpPr>
          <p:cNvPr id="314" name="Shape 314"/>
          <p:cNvSpPr txBox="1"/>
          <p:nvPr/>
        </p:nvSpPr>
        <p:spPr>
          <a:xfrm>
            <a:off x="5803146" y="4355814"/>
            <a:ext cx="3233350" cy="1938992"/>
          </a:xfrm>
          <a:prstGeom prst="rect">
            <a:avLst/>
          </a:prstGeom>
          <a:noFill/>
          <a:ln>
            <a:noFill/>
          </a:ln>
        </p:spPr>
        <p:txBody>
          <a:bodyPr anchorCtr="0" anchor="t" bIns="45700" lIns="91425" rIns="91425" wrap="square" tIns="45700">
            <a:noAutofit/>
          </a:bodyPr>
          <a:lstStyle/>
          <a:p>
            <a:pPr indent="-342900" lvl="0" marL="342900" marR="0" rtl="0" algn="l">
              <a:lnSpc>
                <a:spcPct val="12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KNN</a:t>
            </a:r>
          </a:p>
          <a:p>
            <a:pPr indent="-342900" lvl="0" marL="342900" marR="0" rtl="0" algn="l">
              <a:lnSpc>
                <a:spcPct val="12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Trees</a:t>
            </a:r>
          </a:p>
          <a:p>
            <a:pPr indent="-342900" lvl="0" marL="342900" marR="0" rtl="0" algn="l">
              <a:lnSpc>
                <a:spcPct val="12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Logistic Regression</a:t>
            </a:r>
          </a:p>
          <a:p>
            <a:pPr indent="-342900" lvl="0" marL="342900" marR="0" rtl="0" algn="l">
              <a:lnSpc>
                <a:spcPct val="12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Naive-Bayes</a:t>
            </a:r>
          </a:p>
          <a:p>
            <a:pPr indent="-342900" lvl="0" marL="342900" marR="0" rtl="0" algn="l">
              <a:lnSpc>
                <a:spcPct val="12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SVM</a:t>
            </a:r>
          </a:p>
        </p:txBody>
      </p:sp>
      <p:sp>
        <p:nvSpPr>
          <p:cNvPr id="315" name="Shape 315"/>
          <p:cNvSpPr txBox="1"/>
          <p:nvPr/>
        </p:nvSpPr>
        <p:spPr>
          <a:xfrm rot="-5400000">
            <a:off x="-412984" y="4760842"/>
            <a:ext cx="2110911" cy="553998"/>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2400" u="sng">
                <a:solidFill>
                  <a:srgbClr val="FF0000"/>
                </a:solidFill>
                <a:latin typeface="Arial"/>
                <a:ea typeface="Arial"/>
                <a:cs typeface="Arial"/>
                <a:sym typeface="Arial"/>
              </a:rPr>
              <a:t>Categorical</a:t>
            </a:r>
          </a:p>
        </p:txBody>
      </p:sp>
      <p:sp>
        <p:nvSpPr>
          <p:cNvPr id="316" name="Shape 316"/>
          <p:cNvSpPr txBox="1"/>
          <p:nvPr/>
        </p:nvSpPr>
        <p:spPr>
          <a:xfrm rot="-5400000">
            <a:off x="-282185" y="2479205"/>
            <a:ext cx="1799531" cy="553998"/>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2400" u="sng">
                <a:solidFill>
                  <a:srgbClr val="FF0000"/>
                </a:solidFill>
                <a:latin typeface="Arial"/>
                <a:ea typeface="Arial"/>
                <a:cs typeface="Arial"/>
                <a:sym typeface="Arial"/>
              </a:rPr>
              <a:t>Continuous</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pic>
        <p:nvPicPr>
          <p:cNvPr id="322" name="Shape 322"/>
          <p:cNvPicPr preferRelativeResize="0"/>
          <p:nvPr/>
        </p:nvPicPr>
        <p:blipFill rotWithShape="1">
          <a:blip r:embed="rId3">
            <a:alphaModFix/>
          </a:blip>
          <a:srcRect b="0" l="0" r="0" t="0"/>
          <a:stretch/>
        </p:blipFill>
        <p:spPr>
          <a:xfrm>
            <a:off x="2943740" y="4540985"/>
            <a:ext cx="3927600" cy="1608078"/>
          </a:xfrm>
          <a:prstGeom prst="rect">
            <a:avLst/>
          </a:prstGeom>
          <a:noFill/>
          <a:ln>
            <a:noFill/>
          </a:ln>
        </p:spPr>
      </p:pic>
      <p:pic>
        <p:nvPicPr>
          <p:cNvPr descr="C:\Users\YY\Desktop\无标题.png" id="323" name="Shape 323"/>
          <p:cNvPicPr preferRelativeResize="0"/>
          <p:nvPr/>
        </p:nvPicPr>
        <p:blipFill rotWithShape="1">
          <a:blip r:embed="rId4">
            <a:alphaModFix/>
          </a:blip>
          <a:srcRect b="0" l="0" r="0" t="0"/>
          <a:stretch/>
        </p:blipFill>
        <p:spPr>
          <a:xfrm>
            <a:off x="4728062" y="4608165"/>
            <a:ext cx="733217" cy="981034"/>
          </a:xfrm>
          <a:prstGeom prst="rect">
            <a:avLst/>
          </a:prstGeom>
          <a:noFill/>
          <a:ln>
            <a:noFill/>
          </a:ln>
        </p:spPr>
      </p:pic>
      <p:sp>
        <p:nvSpPr>
          <p:cNvPr id="324" name="Shape 324"/>
          <p:cNvSpPr txBox="1"/>
          <p:nvPr>
            <p:ph type="title"/>
          </p:nvPr>
        </p:nvSpPr>
        <p:spPr>
          <a:xfrm>
            <a:off x="0" y="58739"/>
            <a:ext cx="9144000" cy="849982"/>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400" u="none" cap="none" strike="noStrike">
                <a:solidFill>
                  <a:schemeClr val="dk1"/>
                </a:solidFill>
                <a:latin typeface="Times New Roman"/>
                <a:ea typeface="Times New Roman"/>
                <a:cs typeface="Times New Roman"/>
                <a:sym typeface="Times New Roman"/>
              </a:rPr>
              <a:t>Key Steps for Machine Learning</a:t>
            </a:r>
          </a:p>
        </p:txBody>
      </p:sp>
      <p:sp>
        <p:nvSpPr>
          <p:cNvPr id="325" name="Shape 325"/>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pic>
        <p:nvPicPr>
          <p:cNvPr id="326" name="Shape 326"/>
          <p:cNvPicPr preferRelativeResize="0"/>
          <p:nvPr/>
        </p:nvPicPr>
        <p:blipFill rotWithShape="1">
          <a:blip r:embed="rId5">
            <a:alphaModFix/>
          </a:blip>
          <a:srcRect b="0" l="0" r="0" t="0"/>
          <a:stretch/>
        </p:blipFill>
        <p:spPr>
          <a:xfrm>
            <a:off x="1835696" y="1303673"/>
            <a:ext cx="1516984" cy="1332618"/>
          </a:xfrm>
          <a:prstGeom prst="rect">
            <a:avLst/>
          </a:prstGeom>
          <a:noFill/>
          <a:ln>
            <a:noFill/>
          </a:ln>
        </p:spPr>
      </p:pic>
      <p:sp>
        <p:nvSpPr>
          <p:cNvPr id="327" name="Shape 327"/>
          <p:cNvSpPr txBox="1"/>
          <p:nvPr/>
        </p:nvSpPr>
        <p:spPr>
          <a:xfrm>
            <a:off x="467544" y="2636912"/>
            <a:ext cx="2520257" cy="40011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1） Training data</a:t>
            </a:r>
          </a:p>
        </p:txBody>
      </p:sp>
      <p:sp>
        <p:nvSpPr>
          <p:cNvPr id="328" name="Shape 328"/>
          <p:cNvSpPr txBox="1"/>
          <p:nvPr/>
        </p:nvSpPr>
        <p:spPr>
          <a:xfrm>
            <a:off x="2051720" y="1268760"/>
            <a:ext cx="1283986" cy="369332"/>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lang="en-US" sz="1800">
                <a:solidFill>
                  <a:srgbClr val="FF0000"/>
                </a:solidFill>
                <a:latin typeface="Arial"/>
                <a:ea typeface="Arial"/>
                <a:cs typeface="Arial"/>
                <a:sym typeface="Arial"/>
              </a:rPr>
              <a:t>unlabeled</a:t>
            </a:r>
          </a:p>
        </p:txBody>
      </p:sp>
      <p:cxnSp>
        <p:nvCxnSpPr>
          <p:cNvPr id="329" name="Shape 329"/>
          <p:cNvCxnSpPr/>
          <p:nvPr/>
        </p:nvCxnSpPr>
        <p:spPr>
          <a:xfrm>
            <a:off x="3335706" y="1916832"/>
            <a:ext cx="516214" cy="0"/>
          </a:xfrm>
          <a:prstGeom prst="straightConnector1">
            <a:avLst/>
          </a:prstGeom>
          <a:solidFill>
            <a:schemeClr val="accent1"/>
          </a:solidFill>
          <a:ln cap="flat" cmpd="sng" w="28575">
            <a:solidFill>
              <a:schemeClr val="dk1"/>
            </a:solidFill>
            <a:prstDash val="solid"/>
            <a:round/>
            <a:headEnd len="med" w="med" type="none"/>
            <a:tailEnd len="lg" w="lg" type="stealth"/>
          </a:ln>
        </p:spPr>
      </p:cxnSp>
      <p:sp>
        <p:nvSpPr>
          <p:cNvPr id="330" name="Shape 330"/>
          <p:cNvSpPr txBox="1"/>
          <p:nvPr/>
        </p:nvSpPr>
        <p:spPr>
          <a:xfrm>
            <a:off x="3131840" y="2708920"/>
            <a:ext cx="3270234" cy="40011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2000">
                <a:solidFill>
                  <a:schemeClr val="dk1"/>
                </a:solidFill>
                <a:latin typeface="Arial"/>
                <a:ea typeface="Arial"/>
                <a:cs typeface="Arial"/>
                <a:sym typeface="Arial"/>
              </a:rPr>
              <a:t>2） Feature extraction</a:t>
            </a:r>
          </a:p>
        </p:txBody>
      </p:sp>
      <p:sp>
        <p:nvSpPr>
          <p:cNvPr id="331" name="Shape 331"/>
          <p:cNvSpPr txBox="1"/>
          <p:nvPr/>
        </p:nvSpPr>
        <p:spPr>
          <a:xfrm>
            <a:off x="6804248" y="2145050"/>
            <a:ext cx="1747627" cy="707886"/>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2000">
                <a:solidFill>
                  <a:schemeClr val="dk1"/>
                </a:solidFill>
                <a:latin typeface="Arial"/>
                <a:ea typeface="Arial"/>
                <a:cs typeface="Arial"/>
                <a:sym typeface="Arial"/>
              </a:rPr>
              <a:t>3）Learning     function</a:t>
            </a:r>
          </a:p>
        </p:txBody>
      </p:sp>
      <p:sp>
        <p:nvSpPr>
          <p:cNvPr id="332" name="Shape 332"/>
          <p:cNvSpPr txBox="1"/>
          <p:nvPr/>
        </p:nvSpPr>
        <p:spPr>
          <a:xfrm>
            <a:off x="1463116" y="6149493"/>
            <a:ext cx="2245497" cy="40011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4）Prediction</a:t>
            </a:r>
          </a:p>
        </p:txBody>
      </p:sp>
      <p:cxnSp>
        <p:nvCxnSpPr>
          <p:cNvPr id="333" name="Shape 333"/>
          <p:cNvCxnSpPr/>
          <p:nvPr/>
        </p:nvCxnSpPr>
        <p:spPr>
          <a:xfrm>
            <a:off x="6105476" y="1947353"/>
            <a:ext cx="698772" cy="472664"/>
          </a:xfrm>
          <a:prstGeom prst="straightConnector1">
            <a:avLst/>
          </a:prstGeom>
          <a:solidFill>
            <a:schemeClr val="accent1"/>
          </a:solidFill>
          <a:ln cap="flat" cmpd="sng" w="28575">
            <a:solidFill>
              <a:schemeClr val="dk1"/>
            </a:solidFill>
            <a:prstDash val="solid"/>
            <a:round/>
            <a:headEnd len="med" w="med" type="none"/>
            <a:tailEnd len="lg" w="lg" type="stealth"/>
          </a:ln>
        </p:spPr>
      </p:cxnSp>
      <p:pic>
        <p:nvPicPr>
          <p:cNvPr id="334" name="Shape 334"/>
          <p:cNvPicPr preferRelativeResize="0"/>
          <p:nvPr/>
        </p:nvPicPr>
        <p:blipFill rotWithShape="1">
          <a:blip r:embed="rId6">
            <a:alphaModFix/>
          </a:blip>
          <a:srcRect b="0" l="0" r="0" t="0"/>
          <a:stretch/>
        </p:blipFill>
        <p:spPr>
          <a:xfrm>
            <a:off x="3923928" y="1185786"/>
            <a:ext cx="2108503" cy="1523134"/>
          </a:xfrm>
          <a:prstGeom prst="rect">
            <a:avLst/>
          </a:prstGeom>
          <a:noFill/>
          <a:ln>
            <a:noFill/>
          </a:ln>
        </p:spPr>
      </p:pic>
      <p:pic>
        <p:nvPicPr>
          <p:cNvPr id="335" name="Shape 335"/>
          <p:cNvPicPr preferRelativeResize="0"/>
          <p:nvPr/>
        </p:nvPicPr>
        <p:blipFill rotWithShape="1">
          <a:blip r:embed="rId7">
            <a:alphaModFix/>
          </a:blip>
          <a:srcRect b="0" l="0" r="0" t="0"/>
          <a:stretch/>
        </p:blipFill>
        <p:spPr>
          <a:xfrm>
            <a:off x="6660232" y="2862229"/>
            <a:ext cx="1720054" cy="349625"/>
          </a:xfrm>
          <a:prstGeom prst="rect">
            <a:avLst/>
          </a:prstGeom>
          <a:noFill/>
          <a:ln>
            <a:noFill/>
          </a:ln>
        </p:spPr>
      </p:pic>
      <p:pic>
        <p:nvPicPr>
          <p:cNvPr id="336" name="Shape 336"/>
          <p:cNvPicPr preferRelativeResize="0"/>
          <p:nvPr/>
        </p:nvPicPr>
        <p:blipFill rotWithShape="1">
          <a:blip r:embed="rId8">
            <a:alphaModFix/>
          </a:blip>
          <a:srcRect b="0" l="0" r="0" t="0"/>
          <a:stretch/>
        </p:blipFill>
        <p:spPr>
          <a:xfrm>
            <a:off x="7393079" y="3356992"/>
            <a:ext cx="1427250" cy="1253791"/>
          </a:xfrm>
          <a:prstGeom prst="rect">
            <a:avLst/>
          </a:prstGeom>
          <a:noFill/>
          <a:ln>
            <a:noFill/>
          </a:ln>
        </p:spPr>
      </p:pic>
      <p:pic>
        <p:nvPicPr>
          <p:cNvPr id="337" name="Shape 337"/>
          <p:cNvPicPr preferRelativeResize="0"/>
          <p:nvPr/>
        </p:nvPicPr>
        <p:blipFill rotWithShape="1">
          <a:blip r:embed="rId9">
            <a:alphaModFix/>
          </a:blip>
          <a:srcRect b="0" l="0" r="0" t="0"/>
          <a:stretch/>
        </p:blipFill>
        <p:spPr>
          <a:xfrm>
            <a:off x="2115626" y="5139702"/>
            <a:ext cx="753011" cy="898176"/>
          </a:xfrm>
          <a:prstGeom prst="rect">
            <a:avLst/>
          </a:prstGeom>
          <a:noFill/>
          <a:ln>
            <a:noFill/>
          </a:ln>
        </p:spPr>
      </p:pic>
      <p:cxnSp>
        <p:nvCxnSpPr>
          <p:cNvPr id="338" name="Shape 338"/>
          <p:cNvCxnSpPr/>
          <p:nvPr/>
        </p:nvCxnSpPr>
        <p:spPr>
          <a:xfrm flipH="1" rot="10800000">
            <a:off x="2759743" y="4293096"/>
            <a:ext cx="3023888" cy="957027"/>
          </a:xfrm>
          <a:prstGeom prst="straightConnector1">
            <a:avLst/>
          </a:prstGeom>
          <a:solidFill>
            <a:schemeClr val="accent1"/>
          </a:solidFill>
          <a:ln cap="flat" cmpd="sng" w="28575">
            <a:solidFill>
              <a:schemeClr val="dk1"/>
            </a:solidFill>
            <a:prstDash val="solid"/>
            <a:round/>
            <a:headEnd len="med" w="med" type="none"/>
            <a:tailEnd len="lg" w="lg" type="stealth"/>
          </a:ln>
        </p:spPr>
      </p:cxnSp>
      <p:pic>
        <p:nvPicPr>
          <p:cNvPr id="339" name="Shape 339"/>
          <p:cNvPicPr preferRelativeResize="0"/>
          <p:nvPr/>
        </p:nvPicPr>
        <p:blipFill rotWithShape="1">
          <a:blip r:embed="rId10">
            <a:alphaModFix/>
          </a:blip>
          <a:srcRect b="0" l="0" r="0" t="0"/>
          <a:stretch/>
        </p:blipFill>
        <p:spPr>
          <a:xfrm>
            <a:off x="323528" y="1308038"/>
            <a:ext cx="1512017" cy="1328254"/>
          </a:xfrm>
          <a:prstGeom prst="rect">
            <a:avLst/>
          </a:prstGeom>
          <a:noFill/>
          <a:ln>
            <a:noFill/>
          </a:ln>
        </p:spPr>
      </p:pic>
      <p:pic>
        <p:nvPicPr>
          <p:cNvPr id="340" name="Shape 340"/>
          <p:cNvPicPr preferRelativeResize="0"/>
          <p:nvPr/>
        </p:nvPicPr>
        <p:blipFill rotWithShape="1">
          <a:blip r:embed="rId11">
            <a:alphaModFix/>
          </a:blip>
          <a:srcRect b="0" l="0" r="0" t="0"/>
          <a:stretch/>
        </p:blipFill>
        <p:spPr>
          <a:xfrm rot="1156291">
            <a:off x="1325992" y="2017908"/>
            <a:ext cx="418238" cy="149190"/>
          </a:xfrm>
          <a:prstGeom prst="rect">
            <a:avLst/>
          </a:prstGeom>
          <a:noFill/>
          <a:ln>
            <a:noFill/>
          </a:ln>
        </p:spPr>
      </p:pic>
      <p:cxnSp>
        <p:nvCxnSpPr>
          <p:cNvPr id="341" name="Shape 341"/>
          <p:cNvCxnSpPr/>
          <p:nvPr/>
        </p:nvCxnSpPr>
        <p:spPr>
          <a:xfrm>
            <a:off x="1259632" y="1953070"/>
            <a:ext cx="106800" cy="88200"/>
          </a:xfrm>
          <a:prstGeom prst="curvedConnector3">
            <a:avLst>
              <a:gd fmla="val 50051" name="adj1"/>
            </a:avLst>
          </a:prstGeom>
          <a:solidFill>
            <a:schemeClr val="accent1"/>
          </a:solidFill>
          <a:ln cap="flat" cmpd="sng" w="12700">
            <a:solidFill>
              <a:schemeClr val="dk1"/>
            </a:solidFill>
            <a:prstDash val="solid"/>
            <a:round/>
            <a:headEnd len="med" w="med" type="none"/>
            <a:tailEnd len="med" w="med" type="none"/>
          </a:ln>
        </p:spPr>
      </p:cxnSp>
      <p:pic>
        <p:nvPicPr>
          <p:cNvPr id="342" name="Shape 342"/>
          <p:cNvPicPr preferRelativeResize="0"/>
          <p:nvPr/>
        </p:nvPicPr>
        <p:blipFill rotWithShape="1">
          <a:blip r:embed="rId11">
            <a:alphaModFix/>
          </a:blip>
          <a:srcRect b="0" l="0" r="0" t="0"/>
          <a:stretch/>
        </p:blipFill>
        <p:spPr>
          <a:xfrm>
            <a:off x="1089038" y="2152436"/>
            <a:ext cx="352514" cy="159094"/>
          </a:xfrm>
          <a:prstGeom prst="rect">
            <a:avLst/>
          </a:prstGeom>
          <a:noFill/>
          <a:ln>
            <a:noFill/>
          </a:ln>
        </p:spPr>
      </p:pic>
      <p:cxnSp>
        <p:nvCxnSpPr>
          <p:cNvPr id="343" name="Shape 343"/>
          <p:cNvCxnSpPr/>
          <p:nvPr/>
        </p:nvCxnSpPr>
        <p:spPr>
          <a:xfrm>
            <a:off x="971600" y="2199613"/>
            <a:ext cx="140700" cy="24300"/>
          </a:xfrm>
          <a:prstGeom prst="curvedConnector3">
            <a:avLst>
              <a:gd fmla="val 50045" name="adj1"/>
            </a:avLst>
          </a:prstGeom>
          <a:solidFill>
            <a:schemeClr val="accent1"/>
          </a:solidFill>
          <a:ln cap="flat" cmpd="sng" w="12700">
            <a:solidFill>
              <a:schemeClr val="dk1"/>
            </a:solidFill>
            <a:prstDash val="solid"/>
            <a:round/>
            <a:headEnd len="med" w="med" type="none"/>
            <a:tailEnd len="med" w="med" type="none"/>
          </a:ln>
        </p:spPr>
      </p:cxnSp>
      <p:pic>
        <p:nvPicPr>
          <p:cNvPr id="344" name="Shape 344"/>
          <p:cNvPicPr preferRelativeResize="0"/>
          <p:nvPr/>
        </p:nvPicPr>
        <p:blipFill rotWithShape="1">
          <a:blip r:embed="rId12">
            <a:alphaModFix/>
          </a:blip>
          <a:srcRect b="0" l="0" r="0" t="0"/>
          <a:stretch/>
        </p:blipFill>
        <p:spPr>
          <a:xfrm>
            <a:off x="5856329" y="3314551"/>
            <a:ext cx="1523831" cy="1338633"/>
          </a:xfrm>
          <a:prstGeom prst="rect">
            <a:avLst/>
          </a:prstGeom>
          <a:noFill/>
          <a:ln>
            <a:noFill/>
          </a:ln>
        </p:spPr>
      </p:pic>
      <p:sp>
        <p:nvSpPr>
          <p:cNvPr id="345" name="Shape 345"/>
          <p:cNvSpPr txBox="1"/>
          <p:nvPr/>
        </p:nvSpPr>
        <p:spPr>
          <a:xfrm>
            <a:off x="755576" y="1259468"/>
            <a:ext cx="1008112" cy="369332"/>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lang="en-US" sz="1800">
                <a:solidFill>
                  <a:srgbClr val="FF0000"/>
                </a:solidFill>
                <a:latin typeface="Arial"/>
                <a:ea typeface="Arial"/>
                <a:cs typeface="Arial"/>
                <a:sym typeface="Arial"/>
              </a:rPr>
              <a:t>labeled</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Shape 350"/>
          <p:cNvSpPr/>
          <p:nvPr/>
        </p:nvSpPr>
        <p:spPr>
          <a:xfrm>
            <a:off x="2" y="115888"/>
            <a:ext cx="8843597" cy="769441"/>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4400">
                <a:solidFill>
                  <a:schemeClr val="dk1"/>
                </a:solidFill>
                <a:latin typeface="Times New Roman"/>
                <a:ea typeface="Times New Roman"/>
                <a:cs typeface="Times New Roman"/>
                <a:sym typeface="Times New Roman"/>
              </a:rPr>
              <a:t>Outline</a:t>
            </a:r>
          </a:p>
        </p:txBody>
      </p:sp>
      <p:sp>
        <p:nvSpPr>
          <p:cNvPr id="351" name="Shape 351"/>
          <p:cNvSpPr txBox="1"/>
          <p:nvPr/>
        </p:nvSpPr>
        <p:spPr>
          <a:xfrm>
            <a:off x="245335" y="1336696"/>
            <a:ext cx="8748464" cy="4760912"/>
          </a:xfrm>
          <a:prstGeom prst="rect">
            <a:avLst/>
          </a:prstGeom>
          <a:noFill/>
          <a:ln>
            <a:noFill/>
          </a:ln>
        </p:spPr>
        <p:txBody>
          <a:bodyPr anchorCtr="0" anchor="t" bIns="45700" lIns="91425" rIns="91425" wrap="square" tIns="45700">
            <a:noAutofit/>
          </a:bodyPr>
          <a:lstStyle/>
          <a:p>
            <a:pPr indent="-514350" lvl="0" marL="514350" marR="0" rtl="0" algn="l">
              <a:lnSpc>
                <a:spcPct val="120000"/>
              </a:lnSpc>
              <a:spcBef>
                <a:spcPts val="0"/>
              </a:spcBef>
              <a:spcAft>
                <a:spcPts val="0"/>
              </a:spcAft>
              <a:buClr>
                <a:srgbClr val="000000"/>
              </a:buClr>
              <a:buSzPts val="4000"/>
              <a:buFont typeface="Noto Sans Symbols"/>
              <a:buChar char="●"/>
            </a:pPr>
            <a:r>
              <a:rPr b="1" lang="en-US" sz="4000">
                <a:solidFill>
                  <a:srgbClr val="000000"/>
                </a:solidFill>
                <a:latin typeface="Times New Roman"/>
                <a:ea typeface="Times New Roman"/>
                <a:cs typeface="Times New Roman"/>
                <a:sym typeface="Times New Roman"/>
              </a:rPr>
              <a:t>Background</a:t>
            </a:r>
          </a:p>
          <a:p>
            <a:pPr indent="-514350" lvl="0" marL="514350" marR="0" rtl="0" algn="l">
              <a:lnSpc>
                <a:spcPct val="120000"/>
              </a:lnSpc>
              <a:spcBef>
                <a:spcPts val="800"/>
              </a:spcBef>
              <a:spcAft>
                <a:spcPts val="0"/>
              </a:spcAft>
              <a:buClr>
                <a:srgbClr val="FF0000"/>
              </a:buClr>
              <a:buSzPts val="4000"/>
              <a:buFont typeface="Noto Sans Symbols"/>
              <a:buChar char="●"/>
            </a:pPr>
            <a:r>
              <a:rPr b="1" lang="en-US" sz="4000">
                <a:solidFill>
                  <a:srgbClr val="FF0000"/>
                </a:solidFill>
                <a:latin typeface="Times New Roman"/>
                <a:ea typeface="Times New Roman"/>
                <a:cs typeface="Times New Roman"/>
                <a:sym typeface="Times New Roman"/>
              </a:rPr>
              <a:t>Supervised Learning</a:t>
            </a:r>
          </a:p>
          <a:p>
            <a:pPr indent="-514350" lvl="0" marL="514350" marR="0" rtl="0" algn="l">
              <a:lnSpc>
                <a:spcPct val="120000"/>
              </a:lnSpc>
              <a:spcBef>
                <a:spcPts val="800"/>
              </a:spcBef>
              <a:spcAft>
                <a:spcPts val="0"/>
              </a:spcAft>
              <a:buClr>
                <a:srgbClr val="000000"/>
              </a:buClr>
              <a:buSzPts val="4000"/>
              <a:buFont typeface="Noto Sans Symbols"/>
              <a:buChar char="●"/>
            </a:pPr>
            <a:r>
              <a:rPr b="1" lang="en-US" sz="4000">
                <a:solidFill>
                  <a:srgbClr val="000000"/>
                </a:solidFill>
                <a:latin typeface="Times New Roman"/>
                <a:ea typeface="Times New Roman"/>
                <a:cs typeface="Times New Roman"/>
                <a:sym typeface="Times New Roman"/>
              </a:rPr>
              <a:t>Unsupervised Learning</a:t>
            </a:r>
          </a:p>
          <a:p>
            <a:pPr indent="-514350" lvl="0" marL="514350" marR="0" rtl="0" algn="l">
              <a:lnSpc>
                <a:spcPct val="120000"/>
              </a:lnSpc>
              <a:spcBef>
                <a:spcPts val="800"/>
              </a:spcBef>
              <a:spcAft>
                <a:spcPts val="0"/>
              </a:spcAft>
              <a:buClr>
                <a:srgbClr val="000000"/>
              </a:buClr>
              <a:buSzPts val="4000"/>
              <a:buFont typeface="Noto Sans Symbols"/>
              <a:buChar char="●"/>
            </a:pPr>
            <a:r>
              <a:rPr b="1" lang="en-US" sz="4000">
                <a:solidFill>
                  <a:srgbClr val="000000"/>
                </a:solidFill>
                <a:latin typeface="Times New Roman"/>
                <a:ea typeface="Times New Roman"/>
                <a:cs typeface="Times New Roman"/>
                <a:sym typeface="Times New Roman"/>
              </a:rPr>
              <a:t>Transfer Learning</a:t>
            </a:r>
          </a:p>
          <a:p>
            <a:pPr indent="-514350" lvl="0" marL="514350" marR="0" rtl="0" algn="l">
              <a:lnSpc>
                <a:spcPct val="120000"/>
              </a:lnSpc>
              <a:spcBef>
                <a:spcPts val="800"/>
              </a:spcBef>
              <a:spcAft>
                <a:spcPts val="0"/>
              </a:spcAft>
              <a:buClr>
                <a:srgbClr val="000000"/>
              </a:buClr>
              <a:buSzPts val="4000"/>
              <a:buFont typeface="Noto Sans Symbols"/>
              <a:buChar char="●"/>
            </a:pPr>
            <a:r>
              <a:rPr b="1" lang="en-US" sz="4000">
                <a:solidFill>
                  <a:srgbClr val="000000"/>
                </a:solidFill>
                <a:latin typeface="Times New Roman"/>
                <a:ea typeface="Times New Roman"/>
                <a:cs typeface="Times New Roman"/>
                <a:sym typeface="Times New Roman"/>
              </a:rPr>
              <a:t>Reinforcement Learning</a:t>
            </a:r>
          </a:p>
        </p:txBody>
      </p:sp>
      <p:sp>
        <p:nvSpPr>
          <p:cNvPr id="352" name="Shape 352"/>
          <p:cNvSpPr txBox="1"/>
          <p:nvPr>
            <p:ph idx="12" type="sldNum"/>
          </p:nvPr>
        </p:nvSpPr>
        <p:spPr>
          <a:xfrm>
            <a:off x="8843598" y="6578221"/>
            <a:ext cx="300402" cy="279779"/>
          </a:xfrm>
          <a:prstGeom prst="rect">
            <a:avLst/>
          </a:prstGeom>
          <a:noFill/>
          <a:ln>
            <a:noFill/>
          </a:ln>
        </p:spPr>
        <p:txBody>
          <a:bodyPr anchorCtr="0" anchor="t" bIns="45700" lIns="91425" rIns="91425" wrap="square" tIns="45700">
            <a:noAutofit/>
          </a:bodyPr>
          <a:lstStyle/>
          <a:p>
            <a:pPr indent="-66675" lvl="0" marL="0" marR="0" rtl="0" algn="r">
              <a:spcBef>
                <a:spcPts val="0"/>
              </a:spcBef>
              <a:spcAft>
                <a:spcPts val="0"/>
              </a:spcAft>
              <a:buClr>
                <a:srgbClr val="000000"/>
              </a:buClr>
              <a:buSzPts val="1050"/>
              <a:buFont typeface="Noto Sans Symbols"/>
              <a:buNone/>
            </a:pPr>
            <a:fld id="{00000000-1234-1234-1234-123412341234}" type="slidenum">
              <a:rPr b="1" lang="en-US" sz="1050">
                <a:solidFill>
                  <a:srgbClr val="000000"/>
                </a:solidFill>
                <a:latin typeface="Arial"/>
                <a:ea typeface="Arial"/>
                <a:cs typeface="Arial"/>
                <a:sym typeface="Arial"/>
              </a:rPr>
              <a:t>‹#›</a:t>
            </a:fld>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Shape 358"/>
          <p:cNvSpPr txBox="1"/>
          <p:nvPr>
            <p:ph idx="1" type="body"/>
          </p:nvPr>
        </p:nvSpPr>
        <p:spPr>
          <a:xfrm>
            <a:off x="34230" y="1052736"/>
            <a:ext cx="8858250" cy="5328444"/>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dk1"/>
              </a:buClr>
              <a:buSzPts val="2800"/>
              <a:buFont typeface="Times New Roman"/>
              <a:buChar char="•"/>
            </a:pPr>
            <a:r>
              <a:rPr b="1" i="0" lang="en-US" sz="2800" u="none" cap="none" strike="noStrike">
                <a:solidFill>
                  <a:schemeClr val="dk1"/>
                </a:solidFill>
                <a:latin typeface="Times New Roman"/>
                <a:ea typeface="Times New Roman"/>
                <a:cs typeface="Times New Roman"/>
                <a:sym typeface="Times New Roman"/>
              </a:rPr>
              <a:t>Concept of SL</a:t>
            </a:r>
          </a:p>
          <a:p>
            <a:pPr indent="-177800" lvl="0" marL="0" marR="0" rtl="0" algn="l">
              <a:spcBef>
                <a:spcPts val="560"/>
              </a:spcBef>
              <a:spcAft>
                <a:spcPts val="0"/>
              </a:spcAft>
              <a:buClr>
                <a:schemeClr val="dk1"/>
              </a:buClr>
              <a:buSzPts val="2800"/>
              <a:buFont typeface="Arial"/>
              <a:buNone/>
            </a:pPr>
            <a:r>
              <a:t/>
            </a:r>
            <a:endParaRPr b="1" i="0" sz="28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2800"/>
              <a:buFont typeface="Arial"/>
              <a:buNone/>
            </a:pPr>
            <a:r>
              <a:t/>
            </a:r>
            <a:endParaRPr b="1" i="0" sz="2800" u="none" cap="none" strike="noStrike">
              <a:solidFill>
                <a:schemeClr val="dk1"/>
              </a:solidFill>
              <a:latin typeface="Times New Roman"/>
              <a:ea typeface="Times New Roman"/>
              <a:cs typeface="Times New Roman"/>
              <a:sym typeface="Times New Roman"/>
            </a:endParaRPr>
          </a:p>
          <a:p>
            <a:pPr indent="-177800" lvl="0" marL="0" marR="0" rtl="0" algn="l">
              <a:spcBef>
                <a:spcPts val="560"/>
              </a:spcBef>
              <a:spcAft>
                <a:spcPts val="0"/>
              </a:spcAft>
              <a:buClr>
                <a:schemeClr val="dk1"/>
              </a:buClr>
              <a:buSzPts val="2800"/>
              <a:buFont typeface="Arial"/>
              <a:buNone/>
            </a:pPr>
            <a:r>
              <a:t/>
            </a:r>
            <a:endParaRPr b="1" i="0" sz="28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2800"/>
              <a:buFont typeface="Arial"/>
              <a:buNone/>
            </a:pPr>
            <a:r>
              <a:t/>
            </a:r>
            <a:endParaRPr b="1" i="0" sz="28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2800"/>
              <a:buFont typeface="Times New Roman"/>
              <a:buChar char="•"/>
            </a:pPr>
            <a:r>
              <a:rPr b="1" i="0" lang="en-US" sz="2800" u="none" cap="none" strike="noStrike">
                <a:solidFill>
                  <a:schemeClr val="dk1"/>
                </a:solidFill>
                <a:latin typeface="Times New Roman"/>
                <a:ea typeface="Times New Roman"/>
                <a:cs typeface="Times New Roman"/>
                <a:sym typeface="Times New Roman"/>
              </a:rPr>
              <a:t>SL for Wireless Communications</a:t>
            </a:r>
          </a:p>
          <a:p>
            <a:pPr indent="-177800" lvl="0" marL="0" marR="0" rtl="0" algn="l">
              <a:spcBef>
                <a:spcPts val="560"/>
              </a:spcBef>
              <a:spcAft>
                <a:spcPts val="0"/>
              </a:spcAft>
              <a:buClr>
                <a:schemeClr val="dk1"/>
              </a:buClr>
              <a:buSzPts val="2800"/>
              <a:buFont typeface="Arial"/>
              <a:buNone/>
            </a:pPr>
            <a:r>
              <a:t/>
            </a:r>
            <a:endParaRPr b="1" i="0" sz="2800" u="none" cap="none" strike="noStrike">
              <a:solidFill>
                <a:schemeClr val="dk1"/>
              </a:solidFill>
              <a:latin typeface="Arial"/>
              <a:ea typeface="Arial"/>
              <a:cs typeface="Arial"/>
              <a:sym typeface="Arial"/>
            </a:endParaRPr>
          </a:p>
        </p:txBody>
      </p:sp>
      <p:sp>
        <p:nvSpPr>
          <p:cNvPr id="359" name="Shape 359"/>
          <p:cNvSpPr txBox="1"/>
          <p:nvPr>
            <p:ph type="title"/>
          </p:nvPr>
        </p:nvSpPr>
        <p:spPr>
          <a:xfrm>
            <a:off x="0" y="19943"/>
            <a:ext cx="9144000" cy="769441"/>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400" u="none" cap="none" strike="noStrike">
                <a:solidFill>
                  <a:schemeClr val="dk1"/>
                </a:solidFill>
                <a:latin typeface="Arial"/>
                <a:ea typeface="Arial"/>
                <a:cs typeface="Arial"/>
                <a:sym typeface="Arial"/>
              </a:rPr>
              <a:t>Supervised Learning</a:t>
            </a:r>
          </a:p>
        </p:txBody>
      </p:sp>
      <p:sp>
        <p:nvSpPr>
          <p:cNvPr id="360" name="Shape 360"/>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sp>
        <p:nvSpPr>
          <p:cNvPr id="361" name="Shape 361"/>
          <p:cNvSpPr txBox="1"/>
          <p:nvPr/>
        </p:nvSpPr>
        <p:spPr>
          <a:xfrm>
            <a:off x="465808" y="1484784"/>
            <a:ext cx="4394224" cy="1512168"/>
          </a:xfrm>
          <a:prstGeom prst="rect">
            <a:avLst/>
          </a:prstGeom>
          <a:noFill/>
          <a:ln>
            <a:noFill/>
          </a:ln>
        </p:spPr>
        <p:txBody>
          <a:bodyPr anchorCtr="0" anchor="t" bIns="0" lIns="0" rIns="0" wrap="square" tIns="0">
            <a:noAutofit/>
          </a:bodyPr>
          <a:lstStyle/>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SL refers to the machine learning task of inferring a function from labeled training data (from wiki)</a:t>
            </a:r>
          </a:p>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The labeled data may not be easy to acquired</a:t>
            </a:r>
          </a:p>
        </p:txBody>
      </p:sp>
      <p:sp>
        <p:nvSpPr>
          <p:cNvPr id="362" name="Shape 362"/>
          <p:cNvSpPr txBox="1"/>
          <p:nvPr/>
        </p:nvSpPr>
        <p:spPr>
          <a:xfrm>
            <a:off x="533519" y="5997724"/>
            <a:ext cx="2419782" cy="708364"/>
          </a:xfrm>
          <a:prstGeom prst="rect">
            <a:avLst/>
          </a:prstGeom>
          <a:noFill/>
          <a:ln>
            <a:noFill/>
          </a:ln>
        </p:spPr>
        <p:txBody>
          <a:bodyPr anchorCtr="0" anchor="b" bIns="0" lIns="0" rIns="0" wrap="square" tIns="0">
            <a:noAutofit/>
          </a:bodyPr>
          <a:lstStyle/>
          <a:p>
            <a:pPr indent="0" lvl="0" marL="0" marR="0" rtl="0" algn="ctr">
              <a:lnSpc>
                <a:spcPct val="100000"/>
              </a:lnSpc>
              <a:spcBef>
                <a:spcPts val="0"/>
              </a:spcBef>
              <a:spcAft>
                <a:spcPts val="0"/>
              </a:spcAft>
              <a:buNone/>
            </a:pPr>
            <a:r>
              <a:rPr b="0" lang="en-US" sz="1600">
                <a:solidFill>
                  <a:srgbClr val="FF0000"/>
                </a:solidFill>
                <a:latin typeface="Times New Roman"/>
                <a:ea typeface="Times New Roman"/>
                <a:cs typeface="Times New Roman"/>
                <a:sym typeface="Times New Roman"/>
              </a:rPr>
              <a:t>Channel Estimation</a:t>
            </a:r>
          </a:p>
        </p:txBody>
      </p:sp>
      <p:sp>
        <p:nvSpPr>
          <p:cNvPr id="363" name="Shape 363"/>
          <p:cNvSpPr txBox="1"/>
          <p:nvPr/>
        </p:nvSpPr>
        <p:spPr>
          <a:xfrm>
            <a:off x="6087901" y="6171100"/>
            <a:ext cx="2516547" cy="534988"/>
          </a:xfrm>
          <a:prstGeom prst="rect">
            <a:avLst/>
          </a:prstGeom>
          <a:noFill/>
          <a:ln>
            <a:noFill/>
          </a:ln>
        </p:spPr>
        <p:txBody>
          <a:bodyPr anchorCtr="0" anchor="b" bIns="0" lIns="0" rIns="0" wrap="square" tIns="0">
            <a:noAutofit/>
          </a:bodyPr>
          <a:lstStyle/>
          <a:p>
            <a:pPr indent="0" lvl="0" marL="0" marR="0" rtl="0" algn="ctr">
              <a:lnSpc>
                <a:spcPct val="100000"/>
              </a:lnSpc>
              <a:spcBef>
                <a:spcPts val="0"/>
              </a:spcBef>
              <a:spcAft>
                <a:spcPts val="0"/>
              </a:spcAft>
              <a:buNone/>
            </a:pPr>
            <a:r>
              <a:rPr b="0" lang="en-US" sz="1600">
                <a:solidFill>
                  <a:srgbClr val="FF0000"/>
                </a:solidFill>
                <a:latin typeface="Times New Roman"/>
                <a:ea typeface="Times New Roman"/>
                <a:cs typeface="Times New Roman"/>
                <a:sym typeface="Times New Roman"/>
              </a:rPr>
              <a:t>User Location Prediction</a:t>
            </a:r>
          </a:p>
        </p:txBody>
      </p:sp>
      <p:sp>
        <p:nvSpPr>
          <p:cNvPr id="364" name="Shape 364"/>
          <p:cNvSpPr txBox="1"/>
          <p:nvPr/>
        </p:nvSpPr>
        <p:spPr>
          <a:xfrm>
            <a:off x="2915816" y="6391901"/>
            <a:ext cx="3245101" cy="314187"/>
          </a:xfrm>
          <a:prstGeom prst="rect">
            <a:avLst/>
          </a:prstGeom>
          <a:noFill/>
          <a:ln>
            <a:noFill/>
          </a:ln>
        </p:spPr>
        <p:txBody>
          <a:bodyPr anchorCtr="0" anchor="b" bIns="0" lIns="0" rIns="0" wrap="square" tIns="0">
            <a:noAutofit/>
          </a:bodyPr>
          <a:lstStyle/>
          <a:p>
            <a:pPr indent="0" lvl="0" marL="0" marR="0" rtl="0" algn="ctr">
              <a:lnSpc>
                <a:spcPct val="100000"/>
              </a:lnSpc>
              <a:spcBef>
                <a:spcPts val="0"/>
              </a:spcBef>
              <a:spcAft>
                <a:spcPts val="0"/>
              </a:spcAft>
              <a:buNone/>
            </a:pPr>
            <a:r>
              <a:rPr b="0" lang="en-US" sz="1600">
                <a:solidFill>
                  <a:srgbClr val="FF0000"/>
                </a:solidFill>
                <a:latin typeface="Times New Roman"/>
                <a:ea typeface="Times New Roman"/>
                <a:cs typeface="Times New Roman"/>
                <a:sym typeface="Times New Roman"/>
              </a:rPr>
              <a:t>Signal Parameter Estimation</a:t>
            </a:r>
          </a:p>
        </p:txBody>
      </p:sp>
      <p:pic>
        <p:nvPicPr>
          <p:cNvPr id="365" name="Shape 365"/>
          <p:cNvPicPr preferRelativeResize="0"/>
          <p:nvPr/>
        </p:nvPicPr>
        <p:blipFill rotWithShape="1">
          <a:blip r:embed="rId3">
            <a:alphaModFix/>
          </a:blip>
          <a:srcRect b="0" l="0" r="0" t="0"/>
          <a:stretch/>
        </p:blipFill>
        <p:spPr>
          <a:xfrm>
            <a:off x="410568" y="4276096"/>
            <a:ext cx="2648690" cy="2079603"/>
          </a:xfrm>
          <a:prstGeom prst="rect">
            <a:avLst/>
          </a:prstGeom>
          <a:noFill/>
          <a:ln>
            <a:noFill/>
          </a:ln>
        </p:spPr>
      </p:pic>
      <p:pic>
        <p:nvPicPr>
          <p:cNvPr id="366" name="Shape 366"/>
          <p:cNvPicPr preferRelativeResize="0"/>
          <p:nvPr/>
        </p:nvPicPr>
        <p:blipFill rotWithShape="1">
          <a:blip r:embed="rId4">
            <a:alphaModFix/>
          </a:blip>
          <a:srcRect b="0" l="0" r="0" t="0"/>
          <a:stretch/>
        </p:blipFill>
        <p:spPr>
          <a:xfrm>
            <a:off x="3312544" y="4276096"/>
            <a:ext cx="2531113" cy="2104603"/>
          </a:xfrm>
          <a:prstGeom prst="rect">
            <a:avLst/>
          </a:prstGeom>
          <a:noFill/>
          <a:ln>
            <a:noFill/>
          </a:ln>
        </p:spPr>
      </p:pic>
      <p:pic>
        <p:nvPicPr>
          <p:cNvPr id="367" name="Shape 367"/>
          <p:cNvPicPr preferRelativeResize="0"/>
          <p:nvPr/>
        </p:nvPicPr>
        <p:blipFill rotWithShape="1">
          <a:blip r:embed="rId5">
            <a:alphaModFix/>
          </a:blip>
          <a:srcRect b="0" l="0" r="0" t="0"/>
          <a:stretch/>
        </p:blipFill>
        <p:spPr>
          <a:xfrm>
            <a:off x="6036170" y="4276096"/>
            <a:ext cx="2663697" cy="2073502"/>
          </a:xfrm>
          <a:prstGeom prst="rect">
            <a:avLst/>
          </a:prstGeom>
          <a:noFill/>
          <a:ln>
            <a:noFill/>
          </a:ln>
        </p:spPr>
      </p:pic>
      <p:pic>
        <p:nvPicPr>
          <p:cNvPr descr="C:\Users\Ian\Desktop\supervised.png" id="368" name="Shape 368"/>
          <p:cNvPicPr preferRelativeResize="0"/>
          <p:nvPr/>
        </p:nvPicPr>
        <p:blipFill rotWithShape="1">
          <a:blip r:embed="rId6">
            <a:alphaModFix/>
          </a:blip>
          <a:srcRect b="0" l="0" r="0" t="0"/>
          <a:stretch/>
        </p:blipFill>
        <p:spPr>
          <a:xfrm>
            <a:off x="4743995" y="1050090"/>
            <a:ext cx="4326706" cy="2660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6" name="Shape 76"/>
        <p:cNvGrpSpPr/>
        <p:nvPr/>
      </p:nvGrpSpPr>
      <p:grpSpPr>
        <a:xfrm>
          <a:off x="0" y="0"/>
          <a:ext cx="0" cy="0"/>
          <a:chOff x="0" y="0"/>
          <a:chExt cx="0" cy="0"/>
        </a:xfrm>
      </p:grpSpPr>
      <p:sp>
        <p:nvSpPr>
          <p:cNvPr id="77" name="Shape 77"/>
          <p:cNvSpPr/>
          <p:nvPr/>
        </p:nvSpPr>
        <p:spPr>
          <a:xfrm>
            <a:off x="2" y="115888"/>
            <a:ext cx="8843597" cy="769441"/>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4400">
                <a:solidFill>
                  <a:schemeClr val="dk1"/>
                </a:solidFill>
                <a:latin typeface="Times New Roman"/>
                <a:ea typeface="Times New Roman"/>
                <a:cs typeface="Times New Roman"/>
                <a:sym typeface="Times New Roman"/>
              </a:rPr>
              <a:t>Outline</a:t>
            </a:r>
          </a:p>
        </p:txBody>
      </p:sp>
      <p:sp>
        <p:nvSpPr>
          <p:cNvPr id="78" name="Shape 78"/>
          <p:cNvSpPr txBox="1"/>
          <p:nvPr/>
        </p:nvSpPr>
        <p:spPr>
          <a:xfrm>
            <a:off x="245335" y="1336696"/>
            <a:ext cx="8748464" cy="4760912"/>
          </a:xfrm>
          <a:prstGeom prst="rect">
            <a:avLst/>
          </a:prstGeom>
          <a:noFill/>
          <a:ln>
            <a:noFill/>
          </a:ln>
        </p:spPr>
        <p:txBody>
          <a:bodyPr anchorCtr="0" anchor="t" bIns="45700" lIns="91425" rIns="91425" wrap="square" tIns="45700">
            <a:noAutofit/>
          </a:bodyPr>
          <a:lstStyle/>
          <a:p>
            <a:pPr indent="-514350" lvl="0" marL="514350" marR="0" rtl="0" algn="l">
              <a:lnSpc>
                <a:spcPct val="120000"/>
              </a:lnSpc>
              <a:spcBef>
                <a:spcPts val="0"/>
              </a:spcBef>
              <a:spcAft>
                <a:spcPts val="0"/>
              </a:spcAft>
              <a:buClr>
                <a:srgbClr val="FF0000"/>
              </a:buClr>
              <a:buSzPts val="4000"/>
              <a:buFont typeface="Noto Sans Symbols"/>
              <a:buChar char="●"/>
            </a:pPr>
            <a:r>
              <a:rPr b="1" lang="en-US" sz="4000">
                <a:solidFill>
                  <a:srgbClr val="FF0000"/>
                </a:solidFill>
                <a:latin typeface="Times New Roman"/>
                <a:ea typeface="Times New Roman"/>
                <a:cs typeface="Times New Roman"/>
                <a:sym typeface="Times New Roman"/>
              </a:rPr>
              <a:t>Background</a:t>
            </a:r>
          </a:p>
          <a:p>
            <a:pPr indent="-514350" lvl="0" marL="514350" marR="0" rtl="0" algn="l">
              <a:lnSpc>
                <a:spcPct val="120000"/>
              </a:lnSpc>
              <a:spcBef>
                <a:spcPts val="800"/>
              </a:spcBef>
              <a:spcAft>
                <a:spcPts val="0"/>
              </a:spcAft>
              <a:buClr>
                <a:srgbClr val="000000"/>
              </a:buClr>
              <a:buSzPts val="4000"/>
              <a:buFont typeface="Noto Sans Symbols"/>
              <a:buChar char="●"/>
            </a:pPr>
            <a:r>
              <a:rPr b="1" lang="en-US" sz="4000">
                <a:solidFill>
                  <a:srgbClr val="000000"/>
                </a:solidFill>
                <a:latin typeface="Times New Roman"/>
                <a:ea typeface="Times New Roman"/>
                <a:cs typeface="Times New Roman"/>
                <a:sym typeface="Times New Roman"/>
              </a:rPr>
              <a:t>Supervised Learning</a:t>
            </a:r>
          </a:p>
          <a:p>
            <a:pPr indent="-514350" lvl="0" marL="514350" marR="0" rtl="0" algn="l">
              <a:lnSpc>
                <a:spcPct val="120000"/>
              </a:lnSpc>
              <a:spcBef>
                <a:spcPts val="800"/>
              </a:spcBef>
              <a:spcAft>
                <a:spcPts val="0"/>
              </a:spcAft>
              <a:buClr>
                <a:srgbClr val="000000"/>
              </a:buClr>
              <a:buSzPts val="4000"/>
              <a:buFont typeface="Noto Sans Symbols"/>
              <a:buChar char="●"/>
            </a:pPr>
            <a:r>
              <a:rPr b="1" lang="en-US" sz="4000">
                <a:solidFill>
                  <a:srgbClr val="000000"/>
                </a:solidFill>
                <a:latin typeface="Times New Roman"/>
                <a:ea typeface="Times New Roman"/>
                <a:cs typeface="Times New Roman"/>
                <a:sym typeface="Times New Roman"/>
              </a:rPr>
              <a:t>Unsupervised Learning</a:t>
            </a:r>
          </a:p>
          <a:p>
            <a:pPr indent="-514350" lvl="0" marL="514350" marR="0" rtl="0" algn="l">
              <a:lnSpc>
                <a:spcPct val="120000"/>
              </a:lnSpc>
              <a:spcBef>
                <a:spcPts val="800"/>
              </a:spcBef>
              <a:spcAft>
                <a:spcPts val="0"/>
              </a:spcAft>
              <a:buClr>
                <a:srgbClr val="000000"/>
              </a:buClr>
              <a:buSzPts val="4000"/>
              <a:buFont typeface="Noto Sans Symbols"/>
              <a:buChar char="●"/>
            </a:pPr>
            <a:r>
              <a:rPr b="1" lang="en-US" sz="4000">
                <a:solidFill>
                  <a:srgbClr val="000000"/>
                </a:solidFill>
                <a:latin typeface="Times New Roman"/>
                <a:ea typeface="Times New Roman"/>
                <a:cs typeface="Times New Roman"/>
                <a:sym typeface="Times New Roman"/>
              </a:rPr>
              <a:t>Transfer Learning</a:t>
            </a:r>
          </a:p>
          <a:p>
            <a:pPr indent="-514350" lvl="0" marL="514350" marR="0" rtl="0" algn="l">
              <a:lnSpc>
                <a:spcPct val="120000"/>
              </a:lnSpc>
              <a:spcBef>
                <a:spcPts val="800"/>
              </a:spcBef>
              <a:spcAft>
                <a:spcPts val="0"/>
              </a:spcAft>
              <a:buClr>
                <a:srgbClr val="000000"/>
              </a:buClr>
              <a:buSzPts val="4000"/>
              <a:buFont typeface="Noto Sans Symbols"/>
              <a:buChar char="●"/>
            </a:pPr>
            <a:r>
              <a:rPr b="1" lang="en-US" sz="4000">
                <a:solidFill>
                  <a:srgbClr val="000000"/>
                </a:solidFill>
                <a:latin typeface="Times New Roman"/>
                <a:ea typeface="Times New Roman"/>
                <a:cs typeface="Times New Roman"/>
                <a:sym typeface="Times New Roman"/>
              </a:rPr>
              <a:t>Reinforcement Learning</a:t>
            </a:r>
          </a:p>
        </p:txBody>
      </p:sp>
      <p:sp>
        <p:nvSpPr>
          <p:cNvPr id="79" name="Shape 79"/>
          <p:cNvSpPr txBox="1"/>
          <p:nvPr>
            <p:ph idx="12" type="sldNum"/>
          </p:nvPr>
        </p:nvSpPr>
        <p:spPr>
          <a:xfrm>
            <a:off x="8843598" y="6578221"/>
            <a:ext cx="300402" cy="279779"/>
          </a:xfrm>
          <a:prstGeom prst="rect">
            <a:avLst/>
          </a:prstGeom>
          <a:noFill/>
          <a:ln>
            <a:noFill/>
          </a:ln>
        </p:spPr>
        <p:txBody>
          <a:bodyPr anchorCtr="0" anchor="t" bIns="45700" lIns="91425" rIns="91425" wrap="square" tIns="45700">
            <a:noAutofit/>
          </a:bodyPr>
          <a:lstStyle/>
          <a:p>
            <a:pPr indent="-66675" lvl="0" marL="0" marR="0" rtl="0" algn="r">
              <a:spcBef>
                <a:spcPts val="0"/>
              </a:spcBef>
              <a:spcAft>
                <a:spcPts val="0"/>
              </a:spcAft>
              <a:buClr>
                <a:srgbClr val="000000"/>
              </a:buClr>
              <a:buSzPts val="1050"/>
              <a:buFont typeface="Noto Sans Symbols"/>
              <a:buNone/>
            </a:pPr>
            <a:fld id="{00000000-1234-1234-1234-123412341234}" type="slidenum">
              <a:rPr b="1" lang="en-US" sz="1050">
                <a:solidFill>
                  <a:srgbClr val="000000"/>
                </a:solidFill>
                <a:latin typeface="Arial"/>
                <a:ea typeface="Arial"/>
                <a:cs typeface="Arial"/>
                <a:sym typeface="Arial"/>
              </a:rPr>
              <a:t>‹#›</a:t>
            </a:fld>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Shape 374"/>
          <p:cNvSpPr txBox="1"/>
          <p:nvPr>
            <p:ph type="title"/>
          </p:nvPr>
        </p:nvSpPr>
        <p:spPr>
          <a:xfrm>
            <a:off x="0" y="58739"/>
            <a:ext cx="9144000" cy="849982"/>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000" u="none" cap="none" strike="noStrike">
                <a:solidFill>
                  <a:schemeClr val="dk1"/>
                </a:solidFill>
                <a:latin typeface="Times New Roman"/>
                <a:ea typeface="Times New Roman"/>
                <a:cs typeface="Times New Roman"/>
                <a:sym typeface="Times New Roman"/>
              </a:rPr>
              <a:t>DNN in Signal Parameter Estimation</a:t>
            </a:r>
          </a:p>
        </p:txBody>
      </p:sp>
      <p:sp>
        <p:nvSpPr>
          <p:cNvPr id="375" name="Shape 375"/>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sp>
        <p:nvSpPr>
          <p:cNvPr id="376" name="Shape 376"/>
          <p:cNvSpPr txBox="1"/>
          <p:nvPr/>
        </p:nvSpPr>
        <p:spPr>
          <a:xfrm>
            <a:off x="7025066" y="3891866"/>
            <a:ext cx="184731" cy="369332"/>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377" name="Shape 377"/>
          <p:cNvPicPr preferRelativeResize="0"/>
          <p:nvPr/>
        </p:nvPicPr>
        <p:blipFill rotWithShape="1">
          <a:blip r:embed="rId3">
            <a:alphaModFix/>
          </a:blip>
          <a:srcRect b="0" l="0" r="0" t="0"/>
          <a:stretch/>
        </p:blipFill>
        <p:spPr>
          <a:xfrm>
            <a:off x="464154" y="2393179"/>
            <a:ext cx="8062999" cy="1883717"/>
          </a:xfrm>
          <a:prstGeom prst="rect">
            <a:avLst/>
          </a:prstGeom>
          <a:noFill/>
          <a:ln>
            <a:noFill/>
          </a:ln>
        </p:spPr>
      </p:pic>
      <p:sp>
        <p:nvSpPr>
          <p:cNvPr id="378" name="Shape 378"/>
          <p:cNvSpPr txBox="1"/>
          <p:nvPr/>
        </p:nvSpPr>
        <p:spPr>
          <a:xfrm>
            <a:off x="786346" y="2195742"/>
            <a:ext cx="3929669" cy="215444"/>
          </a:xfrm>
          <a:prstGeom prst="rect">
            <a:avLst/>
          </a:prstGeom>
          <a:noFill/>
          <a:ln>
            <a:noFill/>
          </a:ln>
        </p:spPr>
        <p:txBody>
          <a:bodyPr anchorCtr="0" anchor="t" bIns="0" lIns="0" rIns="0" wrap="square" tIns="0">
            <a:no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Signal’s asynchronous delay tap plots(ADTPs) </a:t>
            </a:r>
          </a:p>
        </p:txBody>
      </p:sp>
      <p:cxnSp>
        <p:nvCxnSpPr>
          <p:cNvPr id="379" name="Shape 379"/>
          <p:cNvCxnSpPr/>
          <p:nvPr/>
        </p:nvCxnSpPr>
        <p:spPr>
          <a:xfrm flipH="1" rot="10800000">
            <a:off x="1359317" y="2448694"/>
            <a:ext cx="459319" cy="204657"/>
          </a:xfrm>
          <a:prstGeom prst="straightConnector1">
            <a:avLst/>
          </a:prstGeom>
          <a:noFill/>
          <a:ln cap="flat" cmpd="sng" w="19050">
            <a:solidFill>
              <a:srgbClr val="FF0000"/>
            </a:solidFill>
            <a:prstDash val="solid"/>
            <a:round/>
            <a:headEnd len="med" w="med" type="none"/>
            <a:tailEnd len="lg" w="lg" type="stealth"/>
          </a:ln>
        </p:spPr>
      </p:cxnSp>
      <p:pic>
        <p:nvPicPr>
          <p:cNvPr id="380" name="Shape 380"/>
          <p:cNvPicPr preferRelativeResize="0"/>
          <p:nvPr/>
        </p:nvPicPr>
        <p:blipFill rotWithShape="1">
          <a:blip r:embed="rId4">
            <a:alphaModFix/>
          </a:blip>
          <a:srcRect b="0" l="0" r="0" t="0"/>
          <a:stretch/>
        </p:blipFill>
        <p:spPr>
          <a:xfrm>
            <a:off x="6012160" y="4260271"/>
            <a:ext cx="2260513" cy="1905161"/>
          </a:xfrm>
          <a:prstGeom prst="rect">
            <a:avLst/>
          </a:prstGeom>
          <a:noFill/>
          <a:ln>
            <a:noFill/>
          </a:ln>
        </p:spPr>
      </p:pic>
      <p:sp>
        <p:nvSpPr>
          <p:cNvPr id="381" name="Shape 381"/>
          <p:cNvSpPr txBox="1"/>
          <p:nvPr/>
        </p:nvSpPr>
        <p:spPr>
          <a:xfrm>
            <a:off x="5514320" y="6093296"/>
            <a:ext cx="3528392" cy="492443"/>
          </a:xfrm>
          <a:prstGeom prst="rect">
            <a:avLst/>
          </a:prstGeom>
          <a:noFill/>
          <a:ln>
            <a:noFill/>
          </a:ln>
        </p:spPr>
        <p:txBody>
          <a:bodyPr anchorCtr="0" anchor="t" bIns="0" lIns="0" rIns="0" wrap="square" tIns="0">
            <a:noAutofit/>
          </a:bodyPr>
          <a:lstStyle/>
          <a:p>
            <a:pPr indent="0" lvl="0" marL="0" marR="0" rtl="0" algn="ctr">
              <a:spcBef>
                <a:spcPts val="0"/>
              </a:spcBef>
              <a:spcAft>
                <a:spcPts val="0"/>
              </a:spcAft>
              <a:buNone/>
            </a:pPr>
            <a:r>
              <a:rPr lang="en-US" sz="1600">
                <a:solidFill>
                  <a:srgbClr val="FF0000"/>
                </a:solidFill>
                <a:latin typeface="Times New Roman"/>
                <a:ea typeface="Times New Roman"/>
                <a:cs typeface="Times New Roman"/>
                <a:sym typeface="Times New Roman"/>
              </a:rPr>
              <a:t>High accuracy for SNR estimation with low-speed, asynchronous sampling </a:t>
            </a:r>
          </a:p>
        </p:txBody>
      </p:sp>
      <p:sp>
        <p:nvSpPr>
          <p:cNvPr id="382" name="Shape 382"/>
          <p:cNvSpPr txBox="1"/>
          <p:nvPr/>
        </p:nvSpPr>
        <p:spPr>
          <a:xfrm>
            <a:off x="107504" y="6536377"/>
            <a:ext cx="8784976" cy="276999"/>
          </a:xfrm>
          <a:prstGeom prst="rect">
            <a:avLst/>
          </a:prstGeom>
          <a:noFill/>
          <a:ln>
            <a:noFill/>
          </a:ln>
        </p:spPr>
        <p:txBody>
          <a:bodyPr anchorCtr="0" anchor="t" bIns="0" lIns="0" rIns="0" wrap="square" tIns="0">
            <a:noAutofit/>
          </a:bodyPr>
          <a:lstStyle/>
          <a:p>
            <a:pPr indent="0" lvl="0" marL="0" marR="0" rtl="0" algn="l">
              <a:spcBef>
                <a:spcPts val="0"/>
              </a:spcBef>
              <a:spcAft>
                <a:spcPts val="0"/>
              </a:spcAft>
              <a:buNone/>
            </a:pPr>
            <a:r>
              <a:rPr lang="en-US" sz="900">
                <a:solidFill>
                  <a:schemeClr val="dk1"/>
                </a:solidFill>
                <a:latin typeface="Times New Roman"/>
                <a:ea typeface="Times New Roman"/>
                <a:cs typeface="Times New Roman"/>
                <a:sym typeface="Times New Roman"/>
              </a:rPr>
              <a:t>Reference: F. N. Khan and C. Lu; A. P. T. Lau, ”Joint modulation format/bit-rate classification and signal-to-noise ratio estimation in multipath fading channels using deep machine learning,” </a:t>
            </a:r>
            <a:r>
              <a:rPr i="1" lang="en-US" sz="900">
                <a:solidFill>
                  <a:schemeClr val="dk1"/>
                </a:solidFill>
                <a:latin typeface="Times New Roman"/>
                <a:ea typeface="Times New Roman"/>
                <a:cs typeface="Times New Roman"/>
                <a:sym typeface="Times New Roman"/>
              </a:rPr>
              <a:t>Electron. Lett</a:t>
            </a:r>
            <a:r>
              <a:rPr lang="en-US" sz="900">
                <a:solidFill>
                  <a:schemeClr val="dk1"/>
                </a:solidFill>
                <a:latin typeface="Times New Roman"/>
                <a:ea typeface="Times New Roman"/>
                <a:cs typeface="Times New Roman"/>
                <a:sym typeface="Times New Roman"/>
              </a:rPr>
              <a:t>., vol. 52, no. 14, pp. 1272-1274, Jul. 2016.   </a:t>
            </a:r>
          </a:p>
        </p:txBody>
      </p:sp>
      <p:sp>
        <p:nvSpPr>
          <p:cNvPr id="383" name="Shape 383"/>
          <p:cNvSpPr/>
          <p:nvPr/>
        </p:nvSpPr>
        <p:spPr>
          <a:xfrm>
            <a:off x="206907" y="1124744"/>
            <a:ext cx="8711717" cy="1200329"/>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rgbClr val="FF0000"/>
              </a:buClr>
              <a:buSzPts val="2400"/>
              <a:buFont typeface="Noto Sans Symbols"/>
              <a:buChar char="•"/>
            </a:pPr>
            <a:r>
              <a:rPr lang="en-US" sz="2400">
                <a:solidFill>
                  <a:schemeClr val="dk1"/>
                </a:solidFill>
                <a:latin typeface="Times New Roman"/>
                <a:ea typeface="Times New Roman"/>
                <a:cs typeface="Times New Roman"/>
                <a:sym typeface="Times New Roman"/>
              </a:rPr>
              <a:t>An effective deep neural network (DNN) model for signal parameter estimation including the modulation format and signal-to-noise ratio</a:t>
            </a:r>
          </a:p>
        </p:txBody>
      </p:sp>
      <p:pic>
        <p:nvPicPr>
          <p:cNvPr id="384" name="Shape 384"/>
          <p:cNvPicPr preferRelativeResize="0"/>
          <p:nvPr/>
        </p:nvPicPr>
        <p:blipFill rotWithShape="1">
          <a:blip r:embed="rId5">
            <a:alphaModFix/>
          </a:blip>
          <a:srcRect b="0" l="0" r="0" t="0"/>
          <a:stretch/>
        </p:blipFill>
        <p:spPr>
          <a:xfrm>
            <a:off x="206907" y="4308090"/>
            <a:ext cx="5404473" cy="21307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pic>
        <p:nvPicPr>
          <p:cNvPr id="390" name="Shape 390"/>
          <p:cNvPicPr preferRelativeResize="0"/>
          <p:nvPr/>
        </p:nvPicPr>
        <p:blipFill rotWithShape="1">
          <a:blip r:embed="rId3">
            <a:alphaModFix/>
          </a:blip>
          <a:srcRect b="0" l="0" r="0" t="0"/>
          <a:stretch/>
        </p:blipFill>
        <p:spPr>
          <a:xfrm>
            <a:off x="5237582" y="2733401"/>
            <a:ext cx="3776200" cy="2949159"/>
          </a:xfrm>
          <a:prstGeom prst="rect">
            <a:avLst/>
          </a:prstGeom>
          <a:noFill/>
          <a:ln>
            <a:noFill/>
          </a:ln>
        </p:spPr>
      </p:pic>
      <p:pic>
        <p:nvPicPr>
          <p:cNvPr id="391" name="Shape 391"/>
          <p:cNvPicPr preferRelativeResize="0"/>
          <p:nvPr/>
        </p:nvPicPr>
        <p:blipFill rotWithShape="1">
          <a:blip r:embed="rId4">
            <a:alphaModFix/>
          </a:blip>
          <a:srcRect b="0" l="0" r="0" t="0"/>
          <a:stretch/>
        </p:blipFill>
        <p:spPr>
          <a:xfrm>
            <a:off x="1547664" y="4739275"/>
            <a:ext cx="3078999" cy="1700904"/>
          </a:xfrm>
          <a:prstGeom prst="rect">
            <a:avLst/>
          </a:prstGeom>
          <a:noFill/>
          <a:ln>
            <a:noFill/>
          </a:ln>
        </p:spPr>
      </p:pic>
      <p:sp>
        <p:nvSpPr>
          <p:cNvPr id="392" name="Shape 392"/>
          <p:cNvSpPr txBox="1"/>
          <p:nvPr>
            <p:ph type="title"/>
          </p:nvPr>
        </p:nvSpPr>
        <p:spPr>
          <a:xfrm>
            <a:off x="0" y="58739"/>
            <a:ext cx="9144000" cy="849982"/>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400" u="none" cap="none" strike="noStrike">
                <a:solidFill>
                  <a:schemeClr val="dk1"/>
                </a:solidFill>
                <a:latin typeface="Times New Roman"/>
                <a:ea typeface="Times New Roman"/>
                <a:cs typeface="Times New Roman"/>
                <a:sym typeface="Times New Roman"/>
              </a:rPr>
              <a:t>DNN in Channel Estimation</a:t>
            </a:r>
          </a:p>
        </p:txBody>
      </p:sp>
      <p:sp>
        <p:nvSpPr>
          <p:cNvPr id="393" name="Shape 393"/>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sp>
        <p:nvSpPr>
          <p:cNvPr id="394" name="Shape 394"/>
          <p:cNvSpPr txBox="1"/>
          <p:nvPr/>
        </p:nvSpPr>
        <p:spPr>
          <a:xfrm>
            <a:off x="5755028" y="4585217"/>
            <a:ext cx="1440160" cy="430887"/>
          </a:xfrm>
          <a:prstGeom prst="rect">
            <a:avLst/>
          </a:prstGeom>
          <a:noFill/>
          <a:ln>
            <a:noFill/>
          </a:ln>
        </p:spPr>
        <p:txBody>
          <a:bodyPr anchorCtr="0" anchor="t" bIns="0" lIns="0" rIns="0" wrap="square" tIns="0">
            <a:no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Deep learning gains</a:t>
            </a:r>
          </a:p>
        </p:txBody>
      </p:sp>
      <p:sp>
        <p:nvSpPr>
          <p:cNvPr id="395" name="Shape 395"/>
          <p:cNvSpPr/>
          <p:nvPr/>
        </p:nvSpPr>
        <p:spPr>
          <a:xfrm rot="5400000">
            <a:off x="7237507" y="3950709"/>
            <a:ext cx="835611" cy="291274"/>
          </a:xfrm>
          <a:prstGeom prst="ellipse">
            <a:avLst/>
          </a:prstGeom>
          <a:noFill/>
          <a:ln cap="flat" cmpd="sng" w="19050">
            <a:solidFill>
              <a:srgbClr val="FF0000"/>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396" name="Shape 396"/>
          <p:cNvCxnSpPr>
            <a:stCxn id="395" idx="5"/>
          </p:cNvCxnSpPr>
          <p:nvPr/>
        </p:nvCxnSpPr>
        <p:spPr>
          <a:xfrm flipH="1">
            <a:off x="7195331" y="4391779"/>
            <a:ext cx="357000" cy="174000"/>
          </a:xfrm>
          <a:prstGeom prst="straightConnector1">
            <a:avLst/>
          </a:prstGeom>
          <a:noFill/>
          <a:ln cap="flat" cmpd="sng" w="19050">
            <a:solidFill>
              <a:srgbClr val="FF0000"/>
            </a:solidFill>
            <a:prstDash val="solid"/>
            <a:round/>
            <a:headEnd len="med" w="med" type="none"/>
            <a:tailEnd len="lg" w="lg" type="stealth"/>
          </a:ln>
        </p:spPr>
      </p:cxnSp>
      <p:sp>
        <p:nvSpPr>
          <p:cNvPr id="397" name="Shape 397"/>
          <p:cNvSpPr/>
          <p:nvPr/>
        </p:nvSpPr>
        <p:spPr>
          <a:xfrm>
            <a:off x="117353" y="1013827"/>
            <a:ext cx="8711717" cy="830997"/>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rgbClr val="FF0000"/>
              </a:buClr>
              <a:buSzPts val="2400"/>
              <a:buFont typeface="Noto Sans Symbols"/>
              <a:buChar char="•"/>
            </a:pPr>
            <a:r>
              <a:rPr lang="en-US" sz="2400">
                <a:solidFill>
                  <a:schemeClr val="dk1"/>
                </a:solidFill>
                <a:latin typeface="Times New Roman"/>
                <a:ea typeface="Times New Roman"/>
                <a:cs typeface="Times New Roman"/>
                <a:sym typeface="Times New Roman"/>
              </a:rPr>
              <a:t>An effective deep neural network (DNN) model for joint channel estimation and symbol detection</a:t>
            </a:r>
          </a:p>
        </p:txBody>
      </p:sp>
      <p:sp>
        <p:nvSpPr>
          <p:cNvPr id="398" name="Shape 398"/>
          <p:cNvSpPr txBox="1"/>
          <p:nvPr/>
        </p:nvSpPr>
        <p:spPr>
          <a:xfrm>
            <a:off x="107504" y="6525344"/>
            <a:ext cx="9036496" cy="138499"/>
          </a:xfrm>
          <a:prstGeom prst="rect">
            <a:avLst/>
          </a:prstGeom>
          <a:noFill/>
          <a:ln>
            <a:noFill/>
          </a:ln>
        </p:spPr>
        <p:txBody>
          <a:bodyPr anchorCtr="0" anchor="t" bIns="0" lIns="0" rIns="0" wrap="square" tIns="0">
            <a:noAutofit/>
          </a:bodyPr>
          <a:lstStyle/>
          <a:p>
            <a:pPr indent="0" lvl="0" marL="0" marR="0" rtl="0" algn="l">
              <a:spcBef>
                <a:spcPts val="0"/>
              </a:spcBef>
              <a:spcAft>
                <a:spcPts val="0"/>
              </a:spcAft>
              <a:buNone/>
            </a:pPr>
            <a:r>
              <a:rPr lang="en-US" sz="900">
                <a:solidFill>
                  <a:schemeClr val="dk1"/>
                </a:solidFill>
                <a:latin typeface="Times New Roman"/>
                <a:ea typeface="Times New Roman"/>
                <a:cs typeface="Times New Roman"/>
                <a:sym typeface="Times New Roman"/>
              </a:rPr>
              <a:t>Reference: H. Ye, G. Y. Li, and B. Juang, ”Power of deep learning for channel estimation and signal detection in OFDM systems,” </a:t>
            </a:r>
            <a:r>
              <a:rPr i="1" lang="en-US" sz="900">
                <a:solidFill>
                  <a:schemeClr val="dk1"/>
                </a:solidFill>
                <a:latin typeface="Times New Roman"/>
                <a:ea typeface="Times New Roman"/>
                <a:cs typeface="Times New Roman"/>
                <a:sym typeface="Times New Roman"/>
              </a:rPr>
              <a:t>IEEE Wireless Commun. Lett</a:t>
            </a:r>
            <a:r>
              <a:rPr lang="en-US" sz="900">
                <a:solidFill>
                  <a:schemeClr val="dk1"/>
                </a:solidFill>
                <a:latin typeface="Times New Roman"/>
                <a:ea typeface="Times New Roman"/>
                <a:cs typeface="Times New Roman"/>
                <a:sym typeface="Times New Roman"/>
              </a:rPr>
              <a:t>., doi:10.1109/LWC.2017.2757490   </a:t>
            </a:r>
          </a:p>
        </p:txBody>
      </p:sp>
      <p:pic>
        <p:nvPicPr>
          <p:cNvPr id="399" name="Shape 399"/>
          <p:cNvPicPr preferRelativeResize="0"/>
          <p:nvPr/>
        </p:nvPicPr>
        <p:blipFill rotWithShape="1">
          <a:blip r:embed="rId5">
            <a:alphaModFix/>
          </a:blip>
          <a:srcRect b="0" l="0" r="0" t="0"/>
          <a:stretch/>
        </p:blipFill>
        <p:spPr>
          <a:xfrm>
            <a:off x="134863" y="1772816"/>
            <a:ext cx="5080505" cy="29205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Shape 404"/>
          <p:cNvSpPr txBox="1"/>
          <p:nvPr>
            <p:ph type="title"/>
          </p:nvPr>
        </p:nvSpPr>
        <p:spPr>
          <a:xfrm>
            <a:off x="0" y="58739"/>
            <a:ext cx="9144000" cy="849982"/>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400" u="none" cap="none" strike="noStrike">
                <a:solidFill>
                  <a:schemeClr val="dk1"/>
                </a:solidFill>
                <a:latin typeface="Times New Roman"/>
                <a:ea typeface="Times New Roman"/>
                <a:cs typeface="Times New Roman"/>
                <a:sym typeface="Times New Roman"/>
              </a:rPr>
              <a:t>SVM in User Location Prediction </a:t>
            </a:r>
          </a:p>
        </p:txBody>
      </p:sp>
      <p:sp>
        <p:nvSpPr>
          <p:cNvPr id="405" name="Shape 405"/>
          <p:cNvSpPr txBox="1"/>
          <p:nvPr>
            <p:ph idx="12" type="sldNum"/>
          </p:nvPr>
        </p:nvSpPr>
        <p:spPr>
          <a:xfrm>
            <a:off x="6733283"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sp>
        <p:nvSpPr>
          <p:cNvPr id="406" name="Shape 406"/>
          <p:cNvSpPr txBox="1"/>
          <p:nvPr/>
        </p:nvSpPr>
        <p:spPr>
          <a:xfrm>
            <a:off x="6150774" y="4259228"/>
            <a:ext cx="2882552" cy="1944216"/>
          </a:xfrm>
          <a:prstGeom prst="rect">
            <a:avLst/>
          </a:prstGeom>
          <a:noFill/>
          <a:ln>
            <a:noFill/>
          </a:ln>
        </p:spPr>
        <p:txBody>
          <a:bodyPr anchorCtr="0" anchor="t" bIns="0" lIns="0" rIns="0" wrap="square" tIns="0">
            <a:noAutofit/>
          </a:bodyPr>
          <a:lstStyle/>
          <a:p>
            <a:pPr indent="-342900" lvl="0" marL="342900" marR="0" rtl="0" algn="l">
              <a:spcBef>
                <a:spcPts val="0"/>
              </a:spcBef>
              <a:spcAft>
                <a:spcPts val="0"/>
              </a:spcAft>
              <a:buClr>
                <a:schemeClr val="dk1"/>
              </a:buClr>
              <a:buSzPts val="2000"/>
              <a:buFont typeface="Arial"/>
              <a:buChar char="•"/>
            </a:pPr>
            <a:r>
              <a:rPr b="1" lang="en-US" sz="2000">
                <a:solidFill>
                  <a:schemeClr val="dk1"/>
                </a:solidFill>
                <a:latin typeface="Times New Roman"/>
                <a:ea typeface="Times New Roman"/>
                <a:cs typeface="Times New Roman"/>
                <a:sym typeface="Times New Roman"/>
              </a:rPr>
              <a:t>Incorporating CSI together with handover history as input in SVM can achieve much higher prediction accuracy</a:t>
            </a:r>
          </a:p>
        </p:txBody>
      </p:sp>
      <p:sp>
        <p:nvSpPr>
          <p:cNvPr id="407" name="Shape 407"/>
          <p:cNvSpPr txBox="1"/>
          <p:nvPr/>
        </p:nvSpPr>
        <p:spPr>
          <a:xfrm>
            <a:off x="107504" y="6525344"/>
            <a:ext cx="8784976" cy="276999"/>
          </a:xfrm>
          <a:prstGeom prst="rect">
            <a:avLst/>
          </a:prstGeom>
          <a:noFill/>
          <a:ln>
            <a:noFill/>
          </a:ln>
        </p:spPr>
        <p:txBody>
          <a:bodyPr anchorCtr="0" anchor="t" bIns="0" lIns="0" rIns="0" wrap="square" tIns="0">
            <a:noAutofit/>
          </a:bodyPr>
          <a:lstStyle/>
          <a:p>
            <a:pPr indent="0" lvl="0" marL="0" marR="0" rtl="0" algn="l">
              <a:spcBef>
                <a:spcPts val="0"/>
              </a:spcBef>
              <a:spcAft>
                <a:spcPts val="0"/>
              </a:spcAft>
              <a:buNone/>
            </a:pPr>
            <a:r>
              <a:rPr lang="en-US" sz="900">
                <a:solidFill>
                  <a:schemeClr val="dk1"/>
                </a:solidFill>
                <a:latin typeface="Times New Roman"/>
                <a:ea typeface="Times New Roman"/>
                <a:cs typeface="Times New Roman"/>
                <a:sym typeface="Times New Roman"/>
              </a:rPr>
              <a:t>Reference: X. Chen, F. Mériaux, and S. Valentin, ”Predicting a user's next cell with supervised learning based on channel states,” in </a:t>
            </a:r>
            <a:r>
              <a:rPr i="1" lang="en-US" sz="900">
                <a:solidFill>
                  <a:schemeClr val="dk1"/>
                </a:solidFill>
                <a:latin typeface="Times New Roman"/>
                <a:ea typeface="Times New Roman"/>
                <a:cs typeface="Times New Roman"/>
                <a:sym typeface="Times New Roman"/>
              </a:rPr>
              <a:t>Proceedings of SPAWC</a:t>
            </a:r>
            <a:r>
              <a:rPr lang="en-US" sz="900">
                <a:solidFill>
                  <a:schemeClr val="dk1"/>
                </a:solidFill>
                <a:latin typeface="Times New Roman"/>
                <a:ea typeface="Times New Roman"/>
                <a:cs typeface="Times New Roman"/>
                <a:sym typeface="Times New Roman"/>
              </a:rPr>
              <a:t>, Darmstadt, Germany, pp. 36-40, Jun. 2013. </a:t>
            </a:r>
          </a:p>
        </p:txBody>
      </p:sp>
      <p:sp>
        <p:nvSpPr>
          <p:cNvPr id="408" name="Shape 408"/>
          <p:cNvSpPr/>
          <p:nvPr/>
        </p:nvSpPr>
        <p:spPr>
          <a:xfrm>
            <a:off x="206907" y="1052736"/>
            <a:ext cx="8711717" cy="800219"/>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rgbClr val="FF0000"/>
              </a:buClr>
              <a:buSzPts val="2400"/>
              <a:buFont typeface="Noto Sans Symbols"/>
              <a:buChar char="•"/>
            </a:pPr>
            <a:r>
              <a:rPr lang="en-US" sz="2200">
                <a:solidFill>
                  <a:schemeClr val="dk1"/>
                </a:solidFill>
                <a:latin typeface="Times New Roman"/>
                <a:ea typeface="Times New Roman"/>
                <a:cs typeface="Times New Roman"/>
                <a:sym typeface="Times New Roman"/>
              </a:rPr>
              <a:t>An effective support vector </a:t>
            </a:r>
            <a:r>
              <a:rPr lang="en-US" sz="2400">
                <a:solidFill>
                  <a:schemeClr val="dk1"/>
                </a:solidFill>
                <a:latin typeface="Times New Roman"/>
                <a:ea typeface="Times New Roman"/>
                <a:cs typeface="Times New Roman"/>
                <a:sym typeface="Times New Roman"/>
              </a:rPr>
              <a:t>machine</a:t>
            </a:r>
            <a:r>
              <a:rPr lang="en-US" sz="2200">
                <a:solidFill>
                  <a:schemeClr val="dk1"/>
                </a:solidFill>
                <a:latin typeface="Times New Roman"/>
                <a:ea typeface="Times New Roman"/>
                <a:cs typeface="Times New Roman"/>
                <a:sym typeface="Times New Roman"/>
              </a:rPr>
              <a:t> (SVM) based approach for predicting the user’s next cell</a:t>
            </a:r>
          </a:p>
        </p:txBody>
      </p:sp>
      <p:cxnSp>
        <p:nvCxnSpPr>
          <p:cNvPr id="409" name="Shape 409"/>
          <p:cNvCxnSpPr/>
          <p:nvPr/>
        </p:nvCxnSpPr>
        <p:spPr>
          <a:xfrm>
            <a:off x="5261642" y="5411978"/>
            <a:ext cx="253144" cy="107644"/>
          </a:xfrm>
          <a:prstGeom prst="straightConnector1">
            <a:avLst/>
          </a:prstGeom>
          <a:noFill/>
          <a:ln cap="flat" cmpd="sng" w="19050">
            <a:solidFill>
              <a:srgbClr val="FF0000"/>
            </a:solidFill>
            <a:prstDash val="solid"/>
            <a:round/>
            <a:headEnd len="med" w="med" type="none"/>
            <a:tailEnd len="lg" w="lg" type="stealth"/>
          </a:ln>
        </p:spPr>
      </p:cxnSp>
      <p:pic>
        <p:nvPicPr>
          <p:cNvPr id="410" name="Shape 410"/>
          <p:cNvPicPr preferRelativeResize="0"/>
          <p:nvPr/>
        </p:nvPicPr>
        <p:blipFill rotWithShape="1">
          <a:blip r:embed="rId3">
            <a:alphaModFix/>
          </a:blip>
          <a:srcRect b="0" l="0" r="0" t="0"/>
          <a:stretch/>
        </p:blipFill>
        <p:spPr>
          <a:xfrm>
            <a:off x="490032" y="1791449"/>
            <a:ext cx="8270277" cy="2321086"/>
          </a:xfrm>
          <a:prstGeom prst="rect">
            <a:avLst/>
          </a:prstGeom>
          <a:noFill/>
          <a:ln>
            <a:noFill/>
          </a:ln>
        </p:spPr>
      </p:pic>
      <p:pic>
        <p:nvPicPr>
          <p:cNvPr id="411" name="Shape 411"/>
          <p:cNvPicPr preferRelativeResize="0"/>
          <p:nvPr/>
        </p:nvPicPr>
        <p:blipFill rotWithShape="1">
          <a:blip r:embed="rId4">
            <a:alphaModFix/>
          </a:blip>
          <a:srcRect b="0" l="0" r="0" t="0"/>
          <a:stretch/>
        </p:blipFill>
        <p:spPr>
          <a:xfrm>
            <a:off x="521350" y="4221088"/>
            <a:ext cx="3297573" cy="1846913"/>
          </a:xfrm>
          <a:prstGeom prst="rect">
            <a:avLst/>
          </a:prstGeom>
          <a:noFill/>
          <a:ln>
            <a:noFill/>
          </a:ln>
        </p:spPr>
      </p:pic>
      <p:pic>
        <p:nvPicPr>
          <p:cNvPr id="412" name="Shape 412"/>
          <p:cNvPicPr preferRelativeResize="0"/>
          <p:nvPr/>
        </p:nvPicPr>
        <p:blipFill rotWithShape="1">
          <a:blip r:embed="rId5">
            <a:alphaModFix/>
          </a:blip>
          <a:srcRect b="0" l="0" r="0" t="0"/>
          <a:stretch/>
        </p:blipFill>
        <p:spPr>
          <a:xfrm>
            <a:off x="3707904" y="4077072"/>
            <a:ext cx="2517041" cy="2377414"/>
          </a:xfrm>
          <a:prstGeom prst="rect">
            <a:avLst/>
          </a:prstGeom>
          <a:noFill/>
          <a:ln>
            <a:noFill/>
          </a:ln>
        </p:spPr>
      </p:pic>
      <p:sp>
        <p:nvSpPr>
          <p:cNvPr id="413" name="Shape 413"/>
          <p:cNvSpPr txBox="1"/>
          <p:nvPr/>
        </p:nvSpPr>
        <p:spPr>
          <a:xfrm>
            <a:off x="4380557" y="4765647"/>
            <a:ext cx="1172741" cy="430887"/>
          </a:xfrm>
          <a:prstGeom prst="rect">
            <a:avLst/>
          </a:prstGeom>
          <a:solidFill>
            <a:schemeClr val="lt1"/>
          </a:solidFill>
          <a:ln>
            <a:noFill/>
          </a:ln>
        </p:spPr>
        <p:txBody>
          <a:bodyPr anchorCtr="0" anchor="t" bIns="0" lIns="0" rIns="0" wrap="square" tIns="0">
            <a:noAutofit/>
          </a:bodyPr>
          <a:lstStyle/>
          <a:p>
            <a:pPr indent="0" lvl="0" marL="0" marR="0" rtl="0" algn="ctr">
              <a:spcBef>
                <a:spcPts val="0"/>
              </a:spcBef>
              <a:spcAft>
                <a:spcPts val="0"/>
              </a:spcAft>
              <a:buNone/>
            </a:pPr>
            <a:r>
              <a:rPr lang="en-US" sz="1400">
                <a:solidFill>
                  <a:srgbClr val="FF0000"/>
                </a:solidFill>
                <a:latin typeface="Times New Roman"/>
                <a:ea typeface="Times New Roman"/>
                <a:cs typeface="Times New Roman"/>
                <a:sym typeface="Times New Roman"/>
              </a:rPr>
              <a:t>Using handover history alone</a:t>
            </a:r>
          </a:p>
        </p:txBody>
      </p:sp>
      <p:sp>
        <p:nvSpPr>
          <p:cNvPr id="414" name="Shape 414"/>
          <p:cNvSpPr txBox="1"/>
          <p:nvPr/>
        </p:nvSpPr>
        <p:spPr>
          <a:xfrm>
            <a:off x="323528" y="6040952"/>
            <a:ext cx="3884146" cy="430887"/>
          </a:xfrm>
          <a:prstGeom prst="rect">
            <a:avLst/>
          </a:prstGeom>
          <a:noFill/>
          <a:ln>
            <a:noFill/>
          </a:ln>
        </p:spPr>
        <p:txBody>
          <a:bodyPr anchorCtr="0" anchor="t" bIns="0" lIns="0" rIns="0" wrap="square" tIns="0">
            <a:noAutofit/>
          </a:bodyPr>
          <a:lstStyle/>
          <a:p>
            <a:pPr indent="0" lvl="0" marL="0" marR="0" rtl="0" algn="ctr">
              <a:spcBef>
                <a:spcPts val="0"/>
              </a:spcBef>
              <a:spcAft>
                <a:spcPts val="0"/>
              </a:spcAft>
              <a:buNone/>
            </a:pPr>
            <a:r>
              <a:rPr lang="en-US" sz="1400">
                <a:solidFill>
                  <a:srgbClr val="FF0000"/>
                </a:solidFill>
                <a:latin typeface="Times New Roman"/>
                <a:ea typeface="Times New Roman"/>
                <a:cs typeface="Times New Roman"/>
                <a:sym typeface="Times New Roman"/>
              </a:rPr>
              <a:t>Deal with the inaccurate prediction of linear SVM by involving Gaussian kernel</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Shape 419"/>
          <p:cNvSpPr/>
          <p:nvPr/>
        </p:nvSpPr>
        <p:spPr>
          <a:xfrm>
            <a:off x="2" y="115888"/>
            <a:ext cx="8843597" cy="830997"/>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4800">
                <a:solidFill>
                  <a:schemeClr val="dk1"/>
                </a:solidFill>
                <a:latin typeface="Times New Roman"/>
                <a:ea typeface="Times New Roman"/>
                <a:cs typeface="Times New Roman"/>
                <a:sym typeface="Times New Roman"/>
              </a:rPr>
              <a:t>Outline</a:t>
            </a:r>
          </a:p>
        </p:txBody>
      </p:sp>
      <p:sp>
        <p:nvSpPr>
          <p:cNvPr id="420" name="Shape 420"/>
          <p:cNvSpPr txBox="1"/>
          <p:nvPr/>
        </p:nvSpPr>
        <p:spPr>
          <a:xfrm>
            <a:off x="245335" y="1336696"/>
            <a:ext cx="8748464" cy="4760912"/>
          </a:xfrm>
          <a:prstGeom prst="rect">
            <a:avLst/>
          </a:prstGeom>
          <a:noFill/>
          <a:ln>
            <a:noFill/>
          </a:ln>
        </p:spPr>
        <p:txBody>
          <a:bodyPr anchorCtr="0" anchor="t" bIns="45700" lIns="91425" rIns="91425" wrap="square" tIns="45700">
            <a:noAutofit/>
          </a:bodyPr>
          <a:lstStyle/>
          <a:p>
            <a:pPr indent="-514350" lvl="0" marL="514350" marR="0" rtl="0" algn="l">
              <a:lnSpc>
                <a:spcPct val="120000"/>
              </a:lnSpc>
              <a:spcBef>
                <a:spcPts val="0"/>
              </a:spcBef>
              <a:spcAft>
                <a:spcPts val="0"/>
              </a:spcAft>
              <a:buClr>
                <a:srgbClr val="000000"/>
              </a:buClr>
              <a:buSzPts val="4000"/>
              <a:buFont typeface="Noto Sans Symbols"/>
              <a:buChar char="●"/>
            </a:pPr>
            <a:r>
              <a:rPr b="1" lang="en-US" sz="4000">
                <a:solidFill>
                  <a:srgbClr val="000000"/>
                </a:solidFill>
                <a:latin typeface="Times New Roman"/>
                <a:ea typeface="Times New Roman"/>
                <a:cs typeface="Times New Roman"/>
                <a:sym typeface="Times New Roman"/>
              </a:rPr>
              <a:t>Background</a:t>
            </a:r>
          </a:p>
          <a:p>
            <a:pPr indent="-514350" lvl="0" marL="514350" marR="0" rtl="0" algn="l">
              <a:lnSpc>
                <a:spcPct val="120000"/>
              </a:lnSpc>
              <a:spcBef>
                <a:spcPts val="800"/>
              </a:spcBef>
              <a:spcAft>
                <a:spcPts val="0"/>
              </a:spcAft>
              <a:buClr>
                <a:srgbClr val="000000"/>
              </a:buClr>
              <a:buSzPts val="4000"/>
              <a:buFont typeface="Noto Sans Symbols"/>
              <a:buChar char="●"/>
            </a:pPr>
            <a:r>
              <a:rPr b="1" lang="en-US" sz="4000">
                <a:solidFill>
                  <a:srgbClr val="000000"/>
                </a:solidFill>
                <a:latin typeface="Times New Roman"/>
                <a:ea typeface="Times New Roman"/>
                <a:cs typeface="Times New Roman"/>
                <a:sym typeface="Times New Roman"/>
              </a:rPr>
              <a:t>Supervised Learning</a:t>
            </a:r>
          </a:p>
          <a:p>
            <a:pPr indent="-514350" lvl="0" marL="514350" marR="0" rtl="0" algn="l">
              <a:lnSpc>
                <a:spcPct val="120000"/>
              </a:lnSpc>
              <a:spcBef>
                <a:spcPts val="800"/>
              </a:spcBef>
              <a:spcAft>
                <a:spcPts val="0"/>
              </a:spcAft>
              <a:buClr>
                <a:srgbClr val="FF0000"/>
              </a:buClr>
              <a:buSzPts val="4000"/>
              <a:buFont typeface="Noto Sans Symbols"/>
              <a:buChar char="●"/>
            </a:pPr>
            <a:r>
              <a:rPr b="1" lang="en-US" sz="4000">
                <a:solidFill>
                  <a:srgbClr val="FF0000"/>
                </a:solidFill>
                <a:latin typeface="Times New Roman"/>
                <a:ea typeface="Times New Roman"/>
                <a:cs typeface="Times New Roman"/>
                <a:sym typeface="Times New Roman"/>
              </a:rPr>
              <a:t>Unsupervised Learning</a:t>
            </a:r>
          </a:p>
          <a:p>
            <a:pPr indent="-514350" lvl="0" marL="514350" marR="0" rtl="0" algn="l">
              <a:lnSpc>
                <a:spcPct val="120000"/>
              </a:lnSpc>
              <a:spcBef>
                <a:spcPts val="800"/>
              </a:spcBef>
              <a:spcAft>
                <a:spcPts val="0"/>
              </a:spcAft>
              <a:buClr>
                <a:srgbClr val="000000"/>
              </a:buClr>
              <a:buSzPts val="4000"/>
              <a:buFont typeface="Noto Sans Symbols"/>
              <a:buChar char="●"/>
            </a:pPr>
            <a:r>
              <a:rPr b="1" lang="en-US" sz="4000">
                <a:solidFill>
                  <a:srgbClr val="000000"/>
                </a:solidFill>
                <a:latin typeface="Times New Roman"/>
                <a:ea typeface="Times New Roman"/>
                <a:cs typeface="Times New Roman"/>
                <a:sym typeface="Times New Roman"/>
              </a:rPr>
              <a:t>Transfer Learning</a:t>
            </a:r>
          </a:p>
          <a:p>
            <a:pPr indent="-514350" lvl="0" marL="514350" marR="0" rtl="0" algn="l">
              <a:lnSpc>
                <a:spcPct val="120000"/>
              </a:lnSpc>
              <a:spcBef>
                <a:spcPts val="800"/>
              </a:spcBef>
              <a:spcAft>
                <a:spcPts val="0"/>
              </a:spcAft>
              <a:buClr>
                <a:srgbClr val="000000"/>
              </a:buClr>
              <a:buSzPts val="4000"/>
              <a:buFont typeface="Noto Sans Symbols"/>
              <a:buChar char="●"/>
            </a:pPr>
            <a:r>
              <a:rPr b="1" lang="en-US" sz="4000">
                <a:solidFill>
                  <a:srgbClr val="000000"/>
                </a:solidFill>
                <a:latin typeface="Times New Roman"/>
                <a:ea typeface="Times New Roman"/>
                <a:cs typeface="Times New Roman"/>
                <a:sym typeface="Times New Roman"/>
              </a:rPr>
              <a:t>Reinforcement Learning</a:t>
            </a:r>
          </a:p>
        </p:txBody>
      </p:sp>
      <p:sp>
        <p:nvSpPr>
          <p:cNvPr id="421" name="Shape 421"/>
          <p:cNvSpPr txBox="1"/>
          <p:nvPr>
            <p:ph idx="12" type="sldNum"/>
          </p:nvPr>
        </p:nvSpPr>
        <p:spPr>
          <a:xfrm>
            <a:off x="8532440" y="6578221"/>
            <a:ext cx="611560" cy="279779"/>
          </a:xfrm>
          <a:prstGeom prst="rect">
            <a:avLst/>
          </a:prstGeom>
          <a:noFill/>
          <a:ln>
            <a:noFill/>
          </a:ln>
        </p:spPr>
        <p:txBody>
          <a:bodyPr anchorCtr="0" anchor="t" bIns="45700" lIns="91425" rIns="91425" wrap="square" tIns="45700">
            <a:noAutofit/>
          </a:bodyPr>
          <a:lstStyle/>
          <a:p>
            <a:pPr indent="-66675" lvl="0" marL="0" marR="0" rtl="0" algn="r">
              <a:spcBef>
                <a:spcPts val="0"/>
              </a:spcBef>
              <a:spcAft>
                <a:spcPts val="0"/>
              </a:spcAft>
              <a:buClr>
                <a:srgbClr val="000000"/>
              </a:buClr>
              <a:buSzPts val="1050"/>
              <a:buFont typeface="Noto Sans Symbols"/>
              <a:buNone/>
            </a:pPr>
            <a:fld id="{00000000-1234-1234-1234-123412341234}" type="slidenum">
              <a:rPr b="1" lang="en-US" sz="1050">
                <a:solidFill>
                  <a:srgbClr val="000000"/>
                </a:solidFill>
                <a:latin typeface="Arial"/>
                <a:ea typeface="Arial"/>
                <a:cs typeface="Arial"/>
                <a:sym typeface="Arial"/>
              </a:rPr>
              <a:t>‹#›</a:t>
            </a:fld>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Shape 427"/>
          <p:cNvSpPr txBox="1"/>
          <p:nvPr>
            <p:ph type="title"/>
          </p:nvPr>
        </p:nvSpPr>
        <p:spPr>
          <a:xfrm>
            <a:off x="0" y="99009"/>
            <a:ext cx="9144000" cy="769441"/>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400" u="none" cap="none" strike="noStrike">
                <a:solidFill>
                  <a:schemeClr val="dk1"/>
                </a:solidFill>
                <a:latin typeface="Times New Roman"/>
                <a:ea typeface="Times New Roman"/>
                <a:cs typeface="Times New Roman"/>
                <a:sym typeface="Times New Roman"/>
              </a:rPr>
              <a:t>Unsupervised Learning</a:t>
            </a:r>
          </a:p>
        </p:txBody>
      </p:sp>
      <p:sp>
        <p:nvSpPr>
          <p:cNvPr id="428" name="Shape 428"/>
          <p:cNvSpPr txBox="1"/>
          <p:nvPr>
            <p:ph idx="1" type="body"/>
          </p:nvPr>
        </p:nvSpPr>
        <p:spPr>
          <a:xfrm>
            <a:off x="106238" y="1124744"/>
            <a:ext cx="8858250" cy="5328444"/>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dk1"/>
              </a:buClr>
              <a:buSzPts val="3200"/>
              <a:buFont typeface="Times New Roman"/>
              <a:buChar char="•"/>
            </a:pPr>
            <a:r>
              <a:rPr b="1" i="0" lang="en-US" sz="3200" u="none" cap="none" strike="noStrike">
                <a:solidFill>
                  <a:schemeClr val="dk1"/>
                </a:solidFill>
                <a:latin typeface="Times New Roman"/>
                <a:ea typeface="Times New Roman"/>
                <a:cs typeface="Times New Roman"/>
                <a:sym typeface="Times New Roman"/>
              </a:rPr>
              <a:t>Concept of USL</a:t>
            </a:r>
          </a:p>
          <a:p>
            <a:pPr indent="-469900" lvl="0" marL="342900" marR="0" rtl="0" algn="just">
              <a:spcBef>
                <a:spcPts val="400"/>
              </a:spcBef>
              <a:spcAft>
                <a:spcPts val="0"/>
              </a:spcAft>
              <a:buClr>
                <a:schemeClr val="dk1"/>
              </a:buClr>
              <a:buSzPts val="2000"/>
              <a:buFont typeface="Arial"/>
              <a:buNone/>
            </a:pPr>
            <a:r>
              <a:t/>
            </a:r>
            <a:endParaRPr b="1" i="0" sz="2000" u="none" cap="none" strike="noStrike">
              <a:solidFill>
                <a:schemeClr val="dk1"/>
              </a:solidFill>
              <a:latin typeface="Times New Roman"/>
              <a:ea typeface="Times New Roman"/>
              <a:cs typeface="Times New Roman"/>
              <a:sym typeface="Times New Roman"/>
            </a:endParaRPr>
          </a:p>
          <a:p>
            <a:pPr indent="-469900" lvl="0" marL="342900" marR="0" rtl="0" algn="just">
              <a:spcBef>
                <a:spcPts val="400"/>
              </a:spcBef>
              <a:spcAft>
                <a:spcPts val="0"/>
              </a:spcAft>
              <a:buClr>
                <a:schemeClr val="dk1"/>
              </a:buClr>
              <a:buSzPts val="2000"/>
              <a:buFont typeface="Arial"/>
              <a:buNone/>
            </a:pPr>
            <a:r>
              <a:t/>
            </a:r>
            <a:endParaRPr b="1" i="0" sz="2000" u="none" cap="none" strike="noStrike">
              <a:solidFill>
                <a:schemeClr val="dk1"/>
              </a:solidFill>
              <a:latin typeface="Times New Roman"/>
              <a:ea typeface="Times New Roman"/>
              <a:cs typeface="Times New Roman"/>
              <a:sym typeface="Times New Roman"/>
            </a:endParaRPr>
          </a:p>
          <a:p>
            <a:pPr indent="-469900" lvl="0" marL="342900" marR="0" rtl="0" algn="just">
              <a:spcBef>
                <a:spcPts val="400"/>
              </a:spcBef>
              <a:spcAft>
                <a:spcPts val="0"/>
              </a:spcAft>
              <a:buClr>
                <a:schemeClr val="dk1"/>
              </a:buClr>
              <a:buSzPts val="2000"/>
              <a:buFont typeface="Arial"/>
              <a:buNone/>
            </a:pPr>
            <a:r>
              <a:t/>
            </a:r>
            <a:endParaRPr b="1" i="0" sz="2000" u="none" cap="none" strike="noStrike">
              <a:solidFill>
                <a:schemeClr val="dk1"/>
              </a:solidFill>
              <a:latin typeface="Times New Roman"/>
              <a:ea typeface="Times New Roman"/>
              <a:cs typeface="Times New Roman"/>
              <a:sym typeface="Times New Roman"/>
            </a:endParaRPr>
          </a:p>
          <a:p>
            <a:pPr indent="-469900" lvl="0" marL="342900" marR="0" rtl="0" algn="just">
              <a:spcBef>
                <a:spcPts val="400"/>
              </a:spcBef>
              <a:spcAft>
                <a:spcPts val="0"/>
              </a:spcAft>
              <a:buClr>
                <a:schemeClr val="dk1"/>
              </a:buClr>
              <a:buSzPts val="2000"/>
              <a:buFont typeface="Arial"/>
              <a:buNone/>
            </a:pPr>
            <a:r>
              <a:t/>
            </a:r>
            <a:endParaRPr b="1" i="0" sz="2000" u="none" cap="none" strike="noStrike">
              <a:solidFill>
                <a:schemeClr val="dk1"/>
              </a:solidFill>
              <a:latin typeface="Times New Roman"/>
              <a:ea typeface="Times New Roman"/>
              <a:cs typeface="Times New Roman"/>
              <a:sym typeface="Times New Roman"/>
            </a:endParaRPr>
          </a:p>
          <a:p>
            <a:pPr indent="-101600" lvl="0" marL="0" marR="0" rtl="0" algn="l">
              <a:spcBef>
                <a:spcPts val="320"/>
              </a:spcBef>
              <a:spcAft>
                <a:spcPts val="0"/>
              </a:spcAft>
              <a:buClr>
                <a:schemeClr val="dk1"/>
              </a:buClr>
              <a:buSzPts val="1600"/>
              <a:buFont typeface="Arial"/>
              <a:buNone/>
            </a:pPr>
            <a:r>
              <a:t/>
            </a:r>
            <a:endParaRPr b="1" i="0" sz="1600" u="none" cap="none" strike="noStrike">
              <a:solidFill>
                <a:schemeClr val="dk1"/>
              </a:solidFill>
              <a:latin typeface="Times New Roman"/>
              <a:ea typeface="Times New Roman"/>
              <a:cs typeface="Times New Roman"/>
              <a:sym typeface="Times New Roman"/>
            </a:endParaRPr>
          </a:p>
          <a:p>
            <a:pPr indent="-342900" lvl="0" marL="342900" marR="0" rtl="0" algn="l">
              <a:spcBef>
                <a:spcPts val="320"/>
              </a:spcBef>
              <a:spcAft>
                <a:spcPts val="0"/>
              </a:spcAft>
              <a:buClr>
                <a:schemeClr val="dk1"/>
              </a:buClr>
              <a:buSzPts val="1600"/>
              <a:buFont typeface="Arial"/>
              <a:buNone/>
            </a:pPr>
            <a:r>
              <a:t/>
            </a:r>
            <a:endParaRPr b="1" i="0" sz="1600" u="none" cap="none" strike="noStrike">
              <a:solidFill>
                <a:schemeClr val="dk1"/>
              </a:solidFill>
              <a:latin typeface="Times New Roman"/>
              <a:ea typeface="Times New Roman"/>
              <a:cs typeface="Times New Roman"/>
              <a:sym typeface="Times New Roman"/>
            </a:endParaRPr>
          </a:p>
          <a:p>
            <a:pPr indent="-342900" lvl="0" marL="342900" marR="0" rtl="0" algn="l">
              <a:spcBef>
                <a:spcPts val="320"/>
              </a:spcBef>
              <a:spcAft>
                <a:spcPts val="0"/>
              </a:spcAft>
              <a:buClr>
                <a:schemeClr val="dk1"/>
              </a:buClr>
              <a:buSzPts val="1600"/>
              <a:buFont typeface="Arial"/>
              <a:buNone/>
            </a:pPr>
            <a:r>
              <a:t/>
            </a:r>
            <a:endParaRPr b="1" i="0" sz="16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3200"/>
              <a:buFont typeface="Times New Roman"/>
              <a:buChar char="•"/>
            </a:pPr>
            <a:r>
              <a:rPr b="1" i="0" lang="en-US" sz="3200" u="none" cap="none" strike="noStrike">
                <a:solidFill>
                  <a:schemeClr val="dk1"/>
                </a:solidFill>
                <a:latin typeface="Times New Roman"/>
                <a:ea typeface="Times New Roman"/>
                <a:cs typeface="Times New Roman"/>
                <a:sym typeface="Times New Roman"/>
              </a:rPr>
              <a:t>USL in Wireless Communications</a:t>
            </a:r>
          </a:p>
          <a:p>
            <a:pPr indent="-203200" lvl="0" marL="0" marR="0" rtl="0" algn="l">
              <a:spcBef>
                <a:spcPts val="640"/>
              </a:spcBef>
              <a:spcAft>
                <a:spcPts val="0"/>
              </a:spcAft>
              <a:buClr>
                <a:schemeClr val="dk1"/>
              </a:buClr>
              <a:buSzPts val="3200"/>
              <a:buFont typeface="Arial"/>
              <a:buNone/>
            </a:pPr>
            <a:r>
              <a:t/>
            </a:r>
            <a:endParaRPr b="1" i="0" sz="3200" u="none" cap="none" strike="noStrike">
              <a:solidFill>
                <a:schemeClr val="dk1"/>
              </a:solidFill>
              <a:latin typeface="Times New Roman"/>
              <a:ea typeface="Times New Roman"/>
              <a:cs typeface="Times New Roman"/>
              <a:sym typeface="Times New Roman"/>
            </a:endParaRPr>
          </a:p>
        </p:txBody>
      </p:sp>
      <p:sp>
        <p:nvSpPr>
          <p:cNvPr id="429" name="Shape 429"/>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sp>
        <p:nvSpPr>
          <p:cNvPr id="430" name="Shape 430"/>
          <p:cNvSpPr/>
          <p:nvPr/>
        </p:nvSpPr>
        <p:spPr>
          <a:xfrm>
            <a:off x="5364088" y="6453626"/>
            <a:ext cx="3744416" cy="338554"/>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lang="en-US" sz="1600">
                <a:solidFill>
                  <a:srgbClr val="FF0000"/>
                </a:solidFill>
                <a:latin typeface="Arial"/>
                <a:ea typeface="Arial"/>
                <a:cs typeface="Arial"/>
                <a:sym typeface="Arial"/>
              </a:rPr>
              <a:t>   Base Station Clustering</a:t>
            </a:r>
          </a:p>
        </p:txBody>
      </p:sp>
      <p:sp>
        <p:nvSpPr>
          <p:cNvPr id="431" name="Shape 431"/>
          <p:cNvSpPr txBox="1"/>
          <p:nvPr/>
        </p:nvSpPr>
        <p:spPr>
          <a:xfrm>
            <a:off x="395536" y="1772816"/>
            <a:ext cx="4062079" cy="1973940"/>
          </a:xfrm>
          <a:prstGeom prst="rect">
            <a:avLst/>
          </a:prstGeom>
          <a:noFill/>
          <a:ln>
            <a:noFill/>
          </a:ln>
        </p:spPr>
        <p:txBody>
          <a:bodyPr anchorCtr="0" anchor="t" bIns="0" lIns="0" rIns="0" wrap="square" tIns="0">
            <a:noAutofit/>
          </a:bodyPr>
          <a:lstStyle/>
          <a:p>
            <a:pPr indent="-342900" lvl="0" marL="342900" marR="0" rtl="0" algn="l">
              <a:spcBef>
                <a:spcPts val="0"/>
              </a:spcBef>
              <a:spcAft>
                <a:spcPts val="0"/>
              </a:spcAft>
              <a:buClr>
                <a:schemeClr val="dk1"/>
              </a:buClr>
              <a:buSzPts val="2200"/>
              <a:buFont typeface="Noto Sans Symbols"/>
              <a:buChar char="◆"/>
            </a:pPr>
            <a:r>
              <a:rPr b="1" lang="en-US" sz="2200">
                <a:solidFill>
                  <a:schemeClr val="dk1"/>
                </a:solidFill>
                <a:latin typeface="Times New Roman"/>
                <a:ea typeface="Times New Roman"/>
                <a:cs typeface="Times New Roman"/>
                <a:sym typeface="Times New Roman"/>
              </a:rPr>
              <a:t>USL refers to the learning task of inferring a function to describe hidden structure from unlabeled data (from wiki)</a:t>
            </a:r>
          </a:p>
          <a:p>
            <a:pPr indent="-342900" lvl="0" marL="342900" marR="0" rtl="0" algn="l">
              <a:spcBef>
                <a:spcPts val="0"/>
              </a:spcBef>
              <a:spcAft>
                <a:spcPts val="0"/>
              </a:spcAft>
              <a:buClr>
                <a:schemeClr val="dk1"/>
              </a:buClr>
              <a:buSzPts val="2200"/>
              <a:buFont typeface="Noto Sans Symbols"/>
              <a:buChar char="◆"/>
            </a:pPr>
            <a:r>
              <a:rPr b="1" lang="en-US" sz="2200">
                <a:solidFill>
                  <a:schemeClr val="dk1"/>
                </a:solidFill>
                <a:latin typeface="Times New Roman"/>
                <a:ea typeface="Times New Roman"/>
                <a:cs typeface="Times New Roman"/>
                <a:sym typeface="Times New Roman"/>
              </a:rPr>
              <a:t>It is often easier to obtain unlabeled data than labeled data</a:t>
            </a:r>
          </a:p>
          <a:p>
            <a:pPr indent="0" lvl="0" marL="0" marR="0" rtl="0" algn="l">
              <a:spcBef>
                <a:spcPts val="0"/>
              </a:spcBef>
              <a:spcAft>
                <a:spcPts val="0"/>
              </a:spcAft>
              <a:buNone/>
            </a:pPr>
            <a:r>
              <a:rPr b="1" lang="en-US" sz="2200">
                <a:solidFill>
                  <a:schemeClr val="dk1"/>
                </a:solidFill>
                <a:latin typeface="Times New Roman"/>
                <a:ea typeface="Times New Roman"/>
                <a:cs typeface="Times New Roman"/>
                <a:sym typeface="Times New Roman"/>
              </a:rPr>
              <a:t> </a:t>
            </a:r>
          </a:p>
        </p:txBody>
      </p:sp>
      <p:sp>
        <p:nvSpPr>
          <p:cNvPr id="432" name="Shape 432"/>
          <p:cNvSpPr/>
          <p:nvPr/>
        </p:nvSpPr>
        <p:spPr>
          <a:xfrm>
            <a:off x="278731" y="6198403"/>
            <a:ext cx="2592288" cy="830997"/>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lang="en-US" sz="1600">
                <a:solidFill>
                  <a:srgbClr val="FF0000"/>
                </a:solidFill>
                <a:latin typeface="Arial"/>
                <a:ea typeface="Arial"/>
                <a:cs typeface="Arial"/>
                <a:sym typeface="Arial"/>
              </a:rPr>
              <a:t>   </a:t>
            </a:r>
          </a:p>
          <a:p>
            <a:pPr indent="0" lvl="0" marL="0" marR="0" rtl="0" algn="ctr">
              <a:spcBef>
                <a:spcPts val="0"/>
              </a:spcBef>
              <a:spcAft>
                <a:spcPts val="0"/>
              </a:spcAft>
              <a:buNone/>
            </a:pPr>
            <a:r>
              <a:rPr lang="en-US" sz="1600">
                <a:solidFill>
                  <a:srgbClr val="FF0000"/>
                </a:solidFill>
                <a:latin typeface="Arial"/>
                <a:ea typeface="Arial"/>
                <a:cs typeface="Arial"/>
                <a:sym typeface="Arial"/>
              </a:rPr>
              <a:t> Spectrum Sensing  </a:t>
            </a:r>
          </a:p>
          <a:p>
            <a:pPr indent="0" lvl="0" marL="0" marR="0" rtl="0" algn="ctr">
              <a:spcBef>
                <a:spcPts val="0"/>
              </a:spcBef>
              <a:spcAft>
                <a:spcPts val="0"/>
              </a:spcAft>
              <a:buNone/>
            </a:pPr>
            <a:r>
              <a:rPr lang="en-US" sz="1600">
                <a:solidFill>
                  <a:srgbClr val="FF0000"/>
                </a:solidFill>
                <a:latin typeface="Arial"/>
                <a:ea typeface="Arial"/>
                <a:cs typeface="Arial"/>
                <a:sym typeface="Arial"/>
              </a:rPr>
              <a:t>   </a:t>
            </a:r>
          </a:p>
        </p:txBody>
      </p:sp>
      <p:pic>
        <p:nvPicPr>
          <p:cNvPr id="433" name="Shape 433"/>
          <p:cNvPicPr preferRelativeResize="0"/>
          <p:nvPr/>
        </p:nvPicPr>
        <p:blipFill rotWithShape="1">
          <a:blip r:embed="rId3">
            <a:alphaModFix/>
          </a:blip>
          <a:srcRect b="0" l="0" r="0" t="0"/>
          <a:stretch/>
        </p:blipFill>
        <p:spPr>
          <a:xfrm>
            <a:off x="580856" y="4725144"/>
            <a:ext cx="2111092" cy="1660597"/>
          </a:xfrm>
          <a:prstGeom prst="rect">
            <a:avLst/>
          </a:prstGeom>
          <a:noFill/>
          <a:ln>
            <a:noFill/>
          </a:ln>
        </p:spPr>
      </p:pic>
      <p:pic>
        <p:nvPicPr>
          <p:cNvPr id="434" name="Shape 434"/>
          <p:cNvPicPr preferRelativeResize="0"/>
          <p:nvPr/>
        </p:nvPicPr>
        <p:blipFill rotWithShape="1">
          <a:blip r:embed="rId4">
            <a:alphaModFix/>
          </a:blip>
          <a:srcRect b="0" l="0" r="0" t="0"/>
          <a:stretch/>
        </p:blipFill>
        <p:spPr>
          <a:xfrm>
            <a:off x="3203848" y="4725145"/>
            <a:ext cx="2300031" cy="1657245"/>
          </a:xfrm>
          <a:prstGeom prst="rect">
            <a:avLst/>
          </a:prstGeom>
          <a:noFill/>
          <a:ln>
            <a:noFill/>
          </a:ln>
        </p:spPr>
      </p:pic>
      <p:sp>
        <p:nvSpPr>
          <p:cNvPr id="435" name="Shape 435"/>
          <p:cNvSpPr/>
          <p:nvPr/>
        </p:nvSpPr>
        <p:spPr>
          <a:xfrm>
            <a:off x="2483768" y="6444624"/>
            <a:ext cx="3744416" cy="338554"/>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lang="en-US" sz="1600">
                <a:solidFill>
                  <a:srgbClr val="FF0000"/>
                </a:solidFill>
                <a:latin typeface="Arial"/>
                <a:ea typeface="Arial"/>
                <a:cs typeface="Arial"/>
                <a:sym typeface="Arial"/>
              </a:rPr>
              <a:t>   Signal Detection</a:t>
            </a:r>
          </a:p>
        </p:txBody>
      </p:sp>
      <p:pic>
        <p:nvPicPr>
          <p:cNvPr id="436" name="Shape 436"/>
          <p:cNvPicPr preferRelativeResize="0"/>
          <p:nvPr/>
        </p:nvPicPr>
        <p:blipFill rotWithShape="1">
          <a:blip r:embed="rId5">
            <a:alphaModFix/>
          </a:blip>
          <a:srcRect b="0" l="0" r="0" t="0"/>
          <a:stretch/>
        </p:blipFill>
        <p:spPr>
          <a:xfrm>
            <a:off x="5868144" y="4725145"/>
            <a:ext cx="2730740" cy="1662148"/>
          </a:xfrm>
          <a:prstGeom prst="rect">
            <a:avLst/>
          </a:prstGeom>
          <a:noFill/>
          <a:ln>
            <a:noFill/>
          </a:ln>
        </p:spPr>
      </p:pic>
      <p:pic>
        <p:nvPicPr>
          <p:cNvPr descr="C:\Users\Ian\Desktop\unsupervised.png" id="437" name="Shape 437"/>
          <p:cNvPicPr preferRelativeResize="0"/>
          <p:nvPr/>
        </p:nvPicPr>
        <p:blipFill rotWithShape="1">
          <a:blip r:embed="rId6">
            <a:alphaModFix/>
          </a:blip>
          <a:srcRect b="0" l="0" r="0" t="0"/>
          <a:stretch/>
        </p:blipFill>
        <p:spPr>
          <a:xfrm>
            <a:off x="4547754" y="1138422"/>
            <a:ext cx="4549803" cy="26344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Shape 443"/>
          <p:cNvSpPr txBox="1"/>
          <p:nvPr>
            <p:ph type="title"/>
          </p:nvPr>
        </p:nvSpPr>
        <p:spPr>
          <a:xfrm>
            <a:off x="0" y="58739"/>
            <a:ext cx="9144000" cy="849982"/>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400" u="none" cap="none" strike="noStrike">
                <a:solidFill>
                  <a:schemeClr val="dk1"/>
                </a:solidFill>
                <a:latin typeface="Times New Roman"/>
                <a:ea typeface="Times New Roman"/>
                <a:cs typeface="Times New Roman"/>
                <a:sym typeface="Times New Roman"/>
              </a:rPr>
              <a:t>K-Means in Spectrum Sensing (1)</a:t>
            </a:r>
          </a:p>
        </p:txBody>
      </p:sp>
      <p:sp>
        <p:nvSpPr>
          <p:cNvPr id="444" name="Shape 444"/>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sp>
        <p:nvSpPr>
          <p:cNvPr id="445" name="Shape 445"/>
          <p:cNvSpPr txBox="1"/>
          <p:nvPr/>
        </p:nvSpPr>
        <p:spPr>
          <a:xfrm>
            <a:off x="7025066" y="3891866"/>
            <a:ext cx="184731" cy="369332"/>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46" name="Shape 446"/>
          <p:cNvSpPr txBox="1"/>
          <p:nvPr/>
        </p:nvSpPr>
        <p:spPr>
          <a:xfrm>
            <a:off x="107504" y="6464369"/>
            <a:ext cx="8784976" cy="276999"/>
          </a:xfrm>
          <a:prstGeom prst="rect">
            <a:avLst/>
          </a:prstGeom>
          <a:noFill/>
          <a:ln>
            <a:noFill/>
          </a:ln>
        </p:spPr>
        <p:txBody>
          <a:bodyPr anchorCtr="0" anchor="t" bIns="0" lIns="0" rIns="0" wrap="square" tIns="0">
            <a:noAutofit/>
          </a:bodyPr>
          <a:lstStyle/>
          <a:p>
            <a:pPr indent="0" lvl="0" marL="0" marR="0" rtl="0" algn="l">
              <a:spcBef>
                <a:spcPts val="0"/>
              </a:spcBef>
              <a:spcAft>
                <a:spcPts val="0"/>
              </a:spcAft>
              <a:buNone/>
            </a:pPr>
            <a:r>
              <a:rPr lang="en-US" sz="900">
                <a:solidFill>
                  <a:schemeClr val="dk1"/>
                </a:solidFill>
                <a:latin typeface="Times New Roman"/>
                <a:ea typeface="Times New Roman"/>
                <a:cs typeface="Times New Roman"/>
                <a:sym typeface="Times New Roman"/>
              </a:rPr>
              <a:t>Reference: K. Thilina, K. Choi, N. Saquib, and E. Hossain, ”Machine learning techniques for cooperative spectrum sensing in cognitive radio networks,” </a:t>
            </a:r>
            <a:r>
              <a:rPr i="1" lang="en-US" sz="900">
                <a:solidFill>
                  <a:schemeClr val="dk1"/>
                </a:solidFill>
                <a:latin typeface="Times New Roman"/>
                <a:ea typeface="Times New Roman"/>
                <a:cs typeface="Times New Roman"/>
                <a:sym typeface="Times New Roman"/>
              </a:rPr>
              <a:t>IEEE J. Sel. Areas Commun</a:t>
            </a:r>
            <a:r>
              <a:rPr lang="en-US" sz="900">
                <a:solidFill>
                  <a:schemeClr val="dk1"/>
                </a:solidFill>
                <a:latin typeface="Times New Roman"/>
                <a:ea typeface="Times New Roman"/>
                <a:cs typeface="Times New Roman"/>
                <a:sym typeface="Times New Roman"/>
              </a:rPr>
              <a:t>., vol. 31, no. 11, pp. 2209-2221, Nov. 2013.   </a:t>
            </a:r>
          </a:p>
        </p:txBody>
      </p:sp>
      <p:pic>
        <p:nvPicPr>
          <p:cNvPr id="447" name="Shape 447"/>
          <p:cNvPicPr preferRelativeResize="0"/>
          <p:nvPr/>
        </p:nvPicPr>
        <p:blipFill rotWithShape="1">
          <a:blip r:embed="rId3">
            <a:alphaModFix/>
          </a:blip>
          <a:srcRect b="0" l="0" r="0" t="0"/>
          <a:stretch/>
        </p:blipFill>
        <p:spPr>
          <a:xfrm>
            <a:off x="4471451" y="1916832"/>
            <a:ext cx="4412555" cy="2434452"/>
          </a:xfrm>
          <a:prstGeom prst="rect">
            <a:avLst/>
          </a:prstGeom>
          <a:noFill/>
          <a:ln>
            <a:noFill/>
          </a:ln>
        </p:spPr>
      </p:pic>
      <p:sp>
        <p:nvSpPr>
          <p:cNvPr id="448" name="Shape 448"/>
          <p:cNvSpPr/>
          <p:nvPr/>
        </p:nvSpPr>
        <p:spPr>
          <a:xfrm>
            <a:off x="117353" y="1147391"/>
            <a:ext cx="8711717" cy="830997"/>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rgbClr val="FF0000"/>
              </a:buClr>
              <a:buSzPts val="2400"/>
              <a:buFont typeface="Noto Sans Symbols"/>
              <a:buChar char="•"/>
            </a:pPr>
            <a:r>
              <a:rPr lang="en-US" sz="2400">
                <a:solidFill>
                  <a:schemeClr val="dk1"/>
                </a:solidFill>
                <a:latin typeface="Times New Roman"/>
                <a:ea typeface="Times New Roman"/>
                <a:cs typeface="Times New Roman"/>
                <a:sym typeface="Times New Roman"/>
              </a:rPr>
              <a:t>An effective K-Means model for cooperative spectrum sensing (CSS) in cognitive radio networks</a:t>
            </a:r>
          </a:p>
        </p:txBody>
      </p:sp>
      <p:pic>
        <p:nvPicPr>
          <p:cNvPr id="449" name="Shape 449"/>
          <p:cNvPicPr preferRelativeResize="0"/>
          <p:nvPr/>
        </p:nvPicPr>
        <p:blipFill rotWithShape="1">
          <a:blip r:embed="rId4">
            <a:alphaModFix/>
          </a:blip>
          <a:srcRect b="0" l="0" r="0" t="0"/>
          <a:stretch/>
        </p:blipFill>
        <p:spPr>
          <a:xfrm>
            <a:off x="4308484" y="4539441"/>
            <a:ext cx="4569633" cy="1651846"/>
          </a:xfrm>
          <a:prstGeom prst="rect">
            <a:avLst/>
          </a:prstGeom>
          <a:noFill/>
          <a:ln>
            <a:noFill/>
          </a:ln>
        </p:spPr>
      </p:pic>
      <p:sp>
        <p:nvSpPr>
          <p:cNvPr id="450" name="Shape 450"/>
          <p:cNvSpPr txBox="1"/>
          <p:nvPr/>
        </p:nvSpPr>
        <p:spPr>
          <a:xfrm>
            <a:off x="468643" y="2204864"/>
            <a:ext cx="3887334" cy="1944216"/>
          </a:xfrm>
          <a:prstGeom prst="rect">
            <a:avLst/>
          </a:prstGeom>
          <a:noFill/>
          <a:ln>
            <a:noFill/>
          </a:ln>
        </p:spPr>
        <p:txBody>
          <a:bodyPr anchorCtr="0" anchor="t" bIns="0" lIns="0" rIns="0" wrap="square" tIns="0">
            <a:noAutofit/>
          </a:bodyPr>
          <a:lstStyle/>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In the context of CSS, the “energy vector” is treated as a feature vector, each component of which is an energy level estimated at each CR device</a:t>
            </a:r>
          </a:p>
        </p:txBody>
      </p:sp>
      <p:sp>
        <p:nvSpPr>
          <p:cNvPr id="451" name="Shape 451"/>
          <p:cNvSpPr txBox="1"/>
          <p:nvPr/>
        </p:nvSpPr>
        <p:spPr>
          <a:xfrm>
            <a:off x="468642" y="4509120"/>
            <a:ext cx="3887335" cy="1944216"/>
          </a:xfrm>
          <a:prstGeom prst="rect">
            <a:avLst/>
          </a:prstGeom>
          <a:noFill/>
          <a:ln>
            <a:noFill/>
          </a:ln>
        </p:spPr>
        <p:txBody>
          <a:bodyPr anchorCtr="0" anchor="t" bIns="0" lIns="0" rIns="0" wrap="square" tIns="0">
            <a:noAutofit/>
          </a:bodyPr>
          <a:lstStyle/>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Energy vectors are clustered into multiple clusters by K-means method, each of which corresponds to a channel available state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Shape 457"/>
          <p:cNvSpPr txBox="1"/>
          <p:nvPr>
            <p:ph type="title"/>
          </p:nvPr>
        </p:nvSpPr>
        <p:spPr>
          <a:xfrm>
            <a:off x="0" y="58739"/>
            <a:ext cx="9144000" cy="849982"/>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400" u="none" cap="none" strike="noStrike">
                <a:solidFill>
                  <a:schemeClr val="dk1"/>
                </a:solidFill>
                <a:latin typeface="Times New Roman"/>
                <a:ea typeface="Times New Roman"/>
                <a:cs typeface="Times New Roman"/>
                <a:sym typeface="Times New Roman"/>
              </a:rPr>
              <a:t>K-Means in Spectrum Sensing (2)</a:t>
            </a:r>
          </a:p>
        </p:txBody>
      </p:sp>
      <p:sp>
        <p:nvSpPr>
          <p:cNvPr id="458" name="Shape 458"/>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sp>
        <p:nvSpPr>
          <p:cNvPr id="459" name="Shape 459"/>
          <p:cNvSpPr txBox="1"/>
          <p:nvPr/>
        </p:nvSpPr>
        <p:spPr>
          <a:xfrm>
            <a:off x="6880082" y="5629409"/>
            <a:ext cx="184731" cy="369332"/>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60" name="Shape 460"/>
          <p:cNvSpPr/>
          <p:nvPr/>
        </p:nvSpPr>
        <p:spPr>
          <a:xfrm>
            <a:off x="246175" y="955788"/>
            <a:ext cx="3156633" cy="461665"/>
          </a:xfrm>
          <a:prstGeom prst="rect">
            <a:avLst/>
          </a:prstGeom>
          <a:noFill/>
          <a:ln>
            <a:noFill/>
          </a:ln>
        </p:spPr>
        <p:txBody>
          <a:bodyPr anchorCtr="0" anchor="t" bIns="45700" lIns="91425" rIns="91425" wrap="square" tIns="45700">
            <a:noAutofit/>
          </a:bodyPr>
          <a:lstStyle/>
          <a:p>
            <a:pPr indent="-342900" lvl="0" marL="342900" marR="0" rtl="0" algn="ctr">
              <a:spcBef>
                <a:spcPts val="0"/>
              </a:spcBef>
              <a:spcAft>
                <a:spcPts val="0"/>
              </a:spcAft>
              <a:buClr>
                <a:srgbClr val="FF0000"/>
              </a:buClr>
              <a:buSzPts val="2400"/>
              <a:buFont typeface="Noto Sans Symbols"/>
              <a:buChar char="•"/>
            </a:pPr>
            <a:r>
              <a:rPr b="1" lang="en-US" sz="2400">
                <a:solidFill>
                  <a:schemeClr val="dk1"/>
                </a:solidFill>
                <a:latin typeface="Times New Roman"/>
                <a:ea typeface="Times New Roman"/>
                <a:cs typeface="Times New Roman"/>
                <a:sym typeface="Times New Roman"/>
              </a:rPr>
              <a:t>Main Contributions</a:t>
            </a:r>
          </a:p>
        </p:txBody>
      </p:sp>
      <p:sp>
        <p:nvSpPr>
          <p:cNvPr id="461" name="Shape 461"/>
          <p:cNvSpPr txBox="1"/>
          <p:nvPr/>
        </p:nvSpPr>
        <p:spPr>
          <a:xfrm>
            <a:off x="651366" y="1410791"/>
            <a:ext cx="7953082" cy="1502865"/>
          </a:xfrm>
          <a:prstGeom prst="rect">
            <a:avLst/>
          </a:prstGeom>
          <a:noFill/>
          <a:ln>
            <a:noFill/>
          </a:ln>
        </p:spPr>
        <p:txBody>
          <a:bodyPr anchorCtr="0" anchor="t" bIns="0" lIns="0" rIns="0" wrap="square" tIns="0">
            <a:no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The unsupervised K-means classifier achieves the performance comparable to the supervised SVM-Linear classifier</a:t>
            </a: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The K-means classifier achieves performance which is comparable to that of the supervised learning schemes even when the transmission power of a primary user is low</a:t>
            </a:r>
          </a:p>
        </p:txBody>
      </p:sp>
      <p:sp>
        <p:nvSpPr>
          <p:cNvPr id="462" name="Shape 462"/>
          <p:cNvSpPr/>
          <p:nvPr/>
        </p:nvSpPr>
        <p:spPr>
          <a:xfrm>
            <a:off x="34528" y="5526583"/>
            <a:ext cx="3712238" cy="461665"/>
          </a:xfrm>
          <a:prstGeom prst="rect">
            <a:avLst/>
          </a:prstGeom>
          <a:noFill/>
          <a:ln>
            <a:noFill/>
          </a:ln>
        </p:spPr>
        <p:txBody>
          <a:bodyPr anchorCtr="0" anchor="t" bIns="45700" lIns="91425" rIns="91425" wrap="square" tIns="45700">
            <a:noAutofit/>
          </a:bodyPr>
          <a:lstStyle/>
          <a:p>
            <a:pPr indent="-342900" lvl="0" marL="342900" marR="0" rtl="0" algn="ctr">
              <a:spcBef>
                <a:spcPts val="0"/>
              </a:spcBef>
              <a:spcAft>
                <a:spcPts val="0"/>
              </a:spcAft>
              <a:buClr>
                <a:srgbClr val="FF0000"/>
              </a:buClr>
              <a:buSzPts val="2400"/>
              <a:buFont typeface="Noto Sans Symbols"/>
              <a:buChar char="•"/>
            </a:pPr>
            <a:r>
              <a:rPr b="1" lang="en-US" sz="2400">
                <a:solidFill>
                  <a:schemeClr val="dk1"/>
                </a:solidFill>
                <a:latin typeface="Arial"/>
                <a:ea typeface="Arial"/>
                <a:cs typeface="Arial"/>
                <a:sym typeface="Arial"/>
              </a:rPr>
              <a:t>K-means based CSS</a:t>
            </a:r>
          </a:p>
        </p:txBody>
      </p:sp>
      <p:pic>
        <p:nvPicPr>
          <p:cNvPr id="463" name="Shape 463"/>
          <p:cNvPicPr preferRelativeResize="0"/>
          <p:nvPr/>
        </p:nvPicPr>
        <p:blipFill rotWithShape="1">
          <a:blip r:embed="rId3">
            <a:alphaModFix/>
          </a:blip>
          <a:srcRect b="0" l="0" r="0" t="0"/>
          <a:stretch/>
        </p:blipFill>
        <p:spPr>
          <a:xfrm>
            <a:off x="107629" y="2996952"/>
            <a:ext cx="4226030" cy="3292038"/>
          </a:xfrm>
          <a:prstGeom prst="rect">
            <a:avLst/>
          </a:prstGeom>
          <a:noFill/>
          <a:ln>
            <a:noFill/>
          </a:ln>
        </p:spPr>
      </p:pic>
      <p:sp>
        <p:nvSpPr>
          <p:cNvPr id="464" name="Shape 464"/>
          <p:cNvSpPr/>
          <p:nvPr/>
        </p:nvSpPr>
        <p:spPr>
          <a:xfrm rot="5400000">
            <a:off x="1020830" y="4429030"/>
            <a:ext cx="324036" cy="142877"/>
          </a:xfrm>
          <a:prstGeom prst="ellipse">
            <a:avLst/>
          </a:prstGeom>
          <a:noFill/>
          <a:ln cap="flat" cmpd="sng" w="19050">
            <a:solidFill>
              <a:srgbClr val="FF0000"/>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465" name="Shape 465"/>
          <p:cNvCxnSpPr/>
          <p:nvPr/>
        </p:nvCxnSpPr>
        <p:spPr>
          <a:xfrm>
            <a:off x="1314764" y="4492492"/>
            <a:ext cx="1422067" cy="7976"/>
          </a:xfrm>
          <a:prstGeom prst="straightConnector1">
            <a:avLst/>
          </a:prstGeom>
          <a:noFill/>
          <a:ln cap="flat" cmpd="sng" w="19050">
            <a:solidFill>
              <a:srgbClr val="FF0000"/>
            </a:solidFill>
            <a:prstDash val="solid"/>
            <a:round/>
            <a:headEnd len="med" w="med" type="none"/>
            <a:tailEnd len="lg" w="lg" type="stealth"/>
          </a:ln>
        </p:spPr>
      </p:cxnSp>
      <p:sp>
        <p:nvSpPr>
          <p:cNvPr id="466" name="Shape 466"/>
          <p:cNvSpPr txBox="1"/>
          <p:nvPr/>
        </p:nvSpPr>
        <p:spPr>
          <a:xfrm>
            <a:off x="2553924" y="4250455"/>
            <a:ext cx="1513371" cy="430887"/>
          </a:xfrm>
          <a:prstGeom prst="rect">
            <a:avLst/>
          </a:prstGeom>
          <a:noFill/>
          <a:ln>
            <a:noFill/>
          </a:ln>
        </p:spPr>
        <p:txBody>
          <a:bodyPr anchorCtr="0" anchor="t" bIns="0" lIns="0" rIns="0" wrap="square" tIns="0">
            <a:no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Similar Performance</a:t>
            </a:r>
          </a:p>
        </p:txBody>
      </p:sp>
      <p:cxnSp>
        <p:nvCxnSpPr>
          <p:cNvPr id="467" name="Shape 467"/>
          <p:cNvCxnSpPr/>
          <p:nvPr/>
        </p:nvCxnSpPr>
        <p:spPr>
          <a:xfrm flipH="1" rot="10800000">
            <a:off x="246175" y="3726384"/>
            <a:ext cx="504056" cy="432047"/>
          </a:xfrm>
          <a:prstGeom prst="straightConnector1">
            <a:avLst/>
          </a:prstGeom>
          <a:noFill/>
          <a:ln cap="flat" cmpd="sng" w="19050">
            <a:solidFill>
              <a:srgbClr val="FF0000"/>
            </a:solidFill>
            <a:prstDash val="solid"/>
            <a:round/>
            <a:headEnd len="med" w="med" type="none"/>
            <a:tailEnd len="lg" w="lg" type="stealth"/>
          </a:ln>
        </p:spPr>
      </p:cxnSp>
      <p:sp>
        <p:nvSpPr>
          <p:cNvPr id="468" name="Shape 468"/>
          <p:cNvSpPr txBox="1"/>
          <p:nvPr/>
        </p:nvSpPr>
        <p:spPr>
          <a:xfrm>
            <a:off x="677020" y="3078311"/>
            <a:ext cx="1513371" cy="861774"/>
          </a:xfrm>
          <a:prstGeom prst="rect">
            <a:avLst/>
          </a:prstGeom>
          <a:noFill/>
          <a:ln>
            <a:noFill/>
          </a:ln>
        </p:spPr>
        <p:txBody>
          <a:bodyPr anchorCtr="0" anchor="t" bIns="0" lIns="0" rIns="0" wrap="square" tIns="0">
            <a:no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The probability that a primary user is correctly detected</a:t>
            </a:r>
          </a:p>
        </p:txBody>
      </p:sp>
      <p:cxnSp>
        <p:nvCxnSpPr>
          <p:cNvPr id="469" name="Shape 469"/>
          <p:cNvCxnSpPr/>
          <p:nvPr/>
        </p:nvCxnSpPr>
        <p:spPr>
          <a:xfrm rot="10800000">
            <a:off x="2406415" y="5814075"/>
            <a:ext cx="180282" cy="338223"/>
          </a:xfrm>
          <a:prstGeom prst="straightConnector1">
            <a:avLst/>
          </a:prstGeom>
          <a:noFill/>
          <a:ln cap="flat" cmpd="sng" w="19050">
            <a:solidFill>
              <a:srgbClr val="FF0000"/>
            </a:solidFill>
            <a:prstDash val="solid"/>
            <a:round/>
            <a:headEnd len="med" w="med" type="none"/>
            <a:tailEnd len="lg" w="lg" type="stealth"/>
          </a:ln>
        </p:spPr>
      </p:cxnSp>
      <p:sp>
        <p:nvSpPr>
          <p:cNvPr id="470" name="Shape 470"/>
          <p:cNvSpPr txBox="1"/>
          <p:nvPr/>
        </p:nvSpPr>
        <p:spPr>
          <a:xfrm>
            <a:off x="1179436" y="5184543"/>
            <a:ext cx="2163083" cy="646331"/>
          </a:xfrm>
          <a:prstGeom prst="rect">
            <a:avLst/>
          </a:prstGeom>
          <a:noFill/>
          <a:ln>
            <a:noFill/>
          </a:ln>
        </p:spPr>
        <p:txBody>
          <a:bodyPr anchorCtr="0" anchor="t" bIns="0" lIns="0" rIns="0" wrap="square" tIns="0">
            <a:no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The probability that a non-existent primary user is detected</a:t>
            </a:r>
          </a:p>
        </p:txBody>
      </p:sp>
      <p:pic>
        <p:nvPicPr>
          <p:cNvPr id="471" name="Shape 471"/>
          <p:cNvPicPr preferRelativeResize="0"/>
          <p:nvPr/>
        </p:nvPicPr>
        <p:blipFill rotWithShape="1">
          <a:blip r:embed="rId4">
            <a:alphaModFix/>
          </a:blip>
          <a:srcRect b="0" l="0" r="0" t="0"/>
          <a:stretch/>
        </p:blipFill>
        <p:spPr>
          <a:xfrm>
            <a:off x="4424794" y="2996952"/>
            <a:ext cx="4381306" cy="3246461"/>
          </a:xfrm>
          <a:prstGeom prst="rect">
            <a:avLst/>
          </a:prstGeom>
          <a:noFill/>
          <a:ln>
            <a:noFill/>
          </a:ln>
        </p:spPr>
      </p:pic>
      <p:sp>
        <p:nvSpPr>
          <p:cNvPr id="472" name="Shape 472"/>
          <p:cNvSpPr txBox="1"/>
          <p:nvPr/>
        </p:nvSpPr>
        <p:spPr>
          <a:xfrm>
            <a:off x="107504" y="6464369"/>
            <a:ext cx="8784976" cy="276999"/>
          </a:xfrm>
          <a:prstGeom prst="rect">
            <a:avLst/>
          </a:prstGeom>
          <a:noFill/>
          <a:ln>
            <a:noFill/>
          </a:ln>
        </p:spPr>
        <p:txBody>
          <a:bodyPr anchorCtr="0" anchor="t" bIns="0" lIns="0" rIns="0" wrap="square" tIns="0">
            <a:noAutofit/>
          </a:bodyPr>
          <a:lstStyle/>
          <a:p>
            <a:pPr indent="0" lvl="0" marL="0" marR="0" rtl="0" algn="l">
              <a:spcBef>
                <a:spcPts val="0"/>
              </a:spcBef>
              <a:spcAft>
                <a:spcPts val="0"/>
              </a:spcAft>
              <a:buNone/>
            </a:pPr>
            <a:r>
              <a:rPr lang="en-US" sz="900">
                <a:solidFill>
                  <a:schemeClr val="dk1"/>
                </a:solidFill>
                <a:latin typeface="Times New Roman"/>
                <a:ea typeface="Times New Roman"/>
                <a:cs typeface="Times New Roman"/>
                <a:sym typeface="Times New Roman"/>
              </a:rPr>
              <a:t>Reference: K. Thilina, K. Choi, N. Saquib, and E. Hossain, ”Machine learning techniques for cooperative spectrum sensing in cognitive radio networks,” </a:t>
            </a:r>
            <a:r>
              <a:rPr i="1" lang="en-US" sz="900">
                <a:solidFill>
                  <a:schemeClr val="dk1"/>
                </a:solidFill>
                <a:latin typeface="Times New Roman"/>
                <a:ea typeface="Times New Roman"/>
                <a:cs typeface="Times New Roman"/>
                <a:sym typeface="Times New Roman"/>
              </a:rPr>
              <a:t>IEEE J. Sel. Areas Commun</a:t>
            </a:r>
            <a:r>
              <a:rPr lang="en-US" sz="900">
                <a:solidFill>
                  <a:schemeClr val="dk1"/>
                </a:solidFill>
                <a:latin typeface="Times New Roman"/>
                <a:ea typeface="Times New Roman"/>
                <a:cs typeface="Times New Roman"/>
                <a:sym typeface="Times New Roman"/>
              </a:rPr>
              <a:t>., vol. 31, no. 11, pp. 2209-2221, Nov. 2013.   </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grpSp>
        <p:nvGrpSpPr>
          <p:cNvPr id="477" name="Shape 477"/>
          <p:cNvGrpSpPr/>
          <p:nvPr/>
        </p:nvGrpSpPr>
        <p:grpSpPr>
          <a:xfrm>
            <a:off x="683568" y="3861048"/>
            <a:ext cx="3703880" cy="2544772"/>
            <a:chOff x="5415158" y="1087366"/>
            <a:chExt cx="3444864" cy="2826812"/>
          </a:xfrm>
        </p:grpSpPr>
        <p:pic>
          <p:nvPicPr>
            <p:cNvPr id="478" name="Shape 478"/>
            <p:cNvPicPr preferRelativeResize="0"/>
            <p:nvPr/>
          </p:nvPicPr>
          <p:blipFill rotWithShape="1">
            <a:blip r:embed="rId3">
              <a:alphaModFix/>
            </a:blip>
            <a:srcRect b="0" l="0" r="0" t="0"/>
            <a:stretch/>
          </p:blipFill>
          <p:spPr>
            <a:xfrm>
              <a:off x="5415158" y="1087366"/>
              <a:ext cx="3444864" cy="2826812"/>
            </a:xfrm>
            <a:prstGeom prst="rect">
              <a:avLst/>
            </a:prstGeom>
            <a:noFill/>
            <a:ln>
              <a:noFill/>
            </a:ln>
          </p:spPr>
        </p:pic>
        <p:sp>
          <p:nvSpPr>
            <p:cNvPr id="479" name="Shape 479"/>
            <p:cNvSpPr/>
            <p:nvPr/>
          </p:nvSpPr>
          <p:spPr>
            <a:xfrm rot="5400000">
              <a:off x="6161773" y="3033989"/>
              <a:ext cx="428644" cy="280240"/>
            </a:xfrm>
            <a:prstGeom prst="ellipse">
              <a:avLst/>
            </a:prstGeom>
            <a:noFill/>
            <a:ln cap="flat" cmpd="sng" w="19050">
              <a:solidFill>
                <a:srgbClr val="FF0000"/>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480" name="Shape 480"/>
            <p:cNvCxnSpPr/>
            <p:nvPr/>
          </p:nvCxnSpPr>
          <p:spPr>
            <a:xfrm flipH="1" rot="10800000">
              <a:off x="7143986" y="2060849"/>
              <a:ext cx="809147" cy="144016"/>
            </a:xfrm>
            <a:prstGeom prst="straightConnector1">
              <a:avLst/>
            </a:prstGeom>
            <a:noFill/>
            <a:ln cap="flat" cmpd="sng" w="19050">
              <a:solidFill>
                <a:srgbClr val="FF0000"/>
              </a:solidFill>
              <a:prstDash val="solid"/>
              <a:round/>
              <a:headEnd len="med" w="med" type="none"/>
              <a:tailEnd len="lg" w="lg" type="stealth"/>
            </a:ln>
          </p:spPr>
        </p:cxnSp>
        <p:sp>
          <p:nvSpPr>
            <p:cNvPr id="481" name="Shape 481"/>
            <p:cNvSpPr txBox="1"/>
            <p:nvPr/>
          </p:nvSpPr>
          <p:spPr>
            <a:xfrm>
              <a:off x="5796136" y="2060849"/>
              <a:ext cx="1440160" cy="430887"/>
            </a:xfrm>
            <a:prstGeom prst="rect">
              <a:avLst/>
            </a:prstGeom>
            <a:noFill/>
            <a:ln>
              <a:noFill/>
            </a:ln>
          </p:spPr>
          <p:txBody>
            <a:bodyPr anchorCtr="0" anchor="t" bIns="0" lIns="0" rIns="0" wrap="square" tIns="0">
              <a:no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Learning based detection </a:t>
              </a:r>
            </a:p>
          </p:txBody>
        </p:sp>
        <p:sp>
          <p:nvSpPr>
            <p:cNvPr id="482" name="Shape 482"/>
            <p:cNvSpPr txBox="1"/>
            <p:nvPr/>
          </p:nvSpPr>
          <p:spPr>
            <a:xfrm>
              <a:off x="6423906" y="2528900"/>
              <a:ext cx="1440160" cy="430887"/>
            </a:xfrm>
            <a:prstGeom prst="rect">
              <a:avLst/>
            </a:prstGeom>
            <a:noFill/>
            <a:ln>
              <a:noFill/>
            </a:ln>
          </p:spPr>
          <p:txBody>
            <a:bodyPr anchorCtr="0" anchor="t" bIns="0" lIns="0" rIns="0" wrap="square" tIns="0">
              <a:no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Optimal detection </a:t>
              </a:r>
            </a:p>
          </p:txBody>
        </p:sp>
        <p:cxnSp>
          <p:nvCxnSpPr>
            <p:cNvPr id="483" name="Shape 483"/>
            <p:cNvCxnSpPr>
              <a:stCxn id="482" idx="0"/>
            </p:cNvCxnSpPr>
            <p:nvPr/>
          </p:nvCxnSpPr>
          <p:spPr>
            <a:xfrm flipH="1" rot="10800000">
              <a:off x="7143986" y="2276300"/>
              <a:ext cx="809100" cy="252600"/>
            </a:xfrm>
            <a:prstGeom prst="straightConnector1">
              <a:avLst/>
            </a:prstGeom>
            <a:noFill/>
            <a:ln cap="flat" cmpd="sng" w="19050">
              <a:solidFill>
                <a:srgbClr val="FF0000"/>
              </a:solidFill>
              <a:prstDash val="solid"/>
              <a:round/>
              <a:headEnd len="med" w="med" type="none"/>
              <a:tailEnd len="lg" w="lg" type="stealth"/>
            </a:ln>
          </p:spPr>
        </p:cxnSp>
        <p:cxnSp>
          <p:nvCxnSpPr>
            <p:cNvPr id="484" name="Shape 484"/>
            <p:cNvCxnSpPr/>
            <p:nvPr/>
          </p:nvCxnSpPr>
          <p:spPr>
            <a:xfrm>
              <a:off x="6541103" y="3119125"/>
              <a:ext cx="695193" cy="93851"/>
            </a:xfrm>
            <a:prstGeom prst="straightConnector1">
              <a:avLst/>
            </a:prstGeom>
            <a:noFill/>
            <a:ln cap="flat" cmpd="sng" w="19050">
              <a:solidFill>
                <a:srgbClr val="FF0000"/>
              </a:solidFill>
              <a:prstDash val="solid"/>
              <a:round/>
              <a:headEnd len="med" w="med" type="none"/>
              <a:tailEnd len="lg" w="lg" type="stealth"/>
            </a:ln>
          </p:spPr>
        </p:cxnSp>
        <p:sp>
          <p:nvSpPr>
            <p:cNvPr id="485" name="Shape 485"/>
            <p:cNvSpPr txBox="1"/>
            <p:nvPr/>
          </p:nvSpPr>
          <p:spPr>
            <a:xfrm>
              <a:off x="6948264" y="3067319"/>
              <a:ext cx="1440160" cy="430887"/>
            </a:xfrm>
            <a:prstGeom prst="rect">
              <a:avLst/>
            </a:prstGeom>
            <a:noFill/>
            <a:ln>
              <a:noFill/>
            </a:ln>
          </p:spPr>
          <p:txBody>
            <a:bodyPr anchorCtr="0" anchor="t" bIns="0" lIns="0" rIns="0" wrap="square" tIns="0">
              <a:no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Traditional methods</a:t>
              </a:r>
            </a:p>
          </p:txBody>
        </p:sp>
      </p:grpSp>
      <p:sp>
        <p:nvSpPr>
          <p:cNvPr id="486" name="Shape 486"/>
          <p:cNvSpPr txBox="1"/>
          <p:nvPr>
            <p:ph type="title"/>
          </p:nvPr>
        </p:nvSpPr>
        <p:spPr>
          <a:xfrm>
            <a:off x="0" y="58739"/>
            <a:ext cx="9144000" cy="849982"/>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400" u="none" cap="none" strike="noStrike">
                <a:solidFill>
                  <a:schemeClr val="dk1"/>
                </a:solidFill>
                <a:latin typeface="Times New Roman"/>
                <a:ea typeface="Times New Roman"/>
                <a:cs typeface="Times New Roman"/>
                <a:sym typeface="Times New Roman"/>
              </a:rPr>
              <a:t>Auto-encoder in Signal Detection</a:t>
            </a:r>
          </a:p>
        </p:txBody>
      </p:sp>
      <p:sp>
        <p:nvSpPr>
          <p:cNvPr id="487" name="Shape 487"/>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sp>
        <p:nvSpPr>
          <p:cNvPr id="488" name="Shape 488"/>
          <p:cNvSpPr txBox="1"/>
          <p:nvPr/>
        </p:nvSpPr>
        <p:spPr>
          <a:xfrm>
            <a:off x="107504" y="6525344"/>
            <a:ext cx="8784976" cy="276999"/>
          </a:xfrm>
          <a:prstGeom prst="rect">
            <a:avLst/>
          </a:prstGeom>
          <a:noFill/>
          <a:ln>
            <a:noFill/>
          </a:ln>
        </p:spPr>
        <p:txBody>
          <a:bodyPr anchorCtr="0" anchor="t" bIns="0" lIns="0" rIns="0" wrap="square" tIns="0">
            <a:noAutofit/>
          </a:bodyPr>
          <a:lstStyle/>
          <a:p>
            <a:pPr indent="0" lvl="0" marL="0" marR="0" rtl="0" algn="l">
              <a:spcBef>
                <a:spcPts val="0"/>
              </a:spcBef>
              <a:spcAft>
                <a:spcPts val="0"/>
              </a:spcAft>
              <a:buNone/>
            </a:pPr>
            <a:r>
              <a:rPr lang="en-US" sz="900">
                <a:solidFill>
                  <a:schemeClr val="dk1"/>
                </a:solidFill>
                <a:latin typeface="Times New Roman"/>
                <a:ea typeface="Times New Roman"/>
                <a:cs typeface="Times New Roman"/>
                <a:sym typeface="Times New Roman"/>
              </a:rPr>
              <a:t>Reference: X. Yan, F. Long, J. Wang, N. Fu, W. Ou, and B. Liu, ”Signal detection of MIMO-OFDM system based on auto encoder and extreme learning machine,” in </a:t>
            </a:r>
            <a:r>
              <a:rPr i="1" lang="en-US" sz="900">
                <a:solidFill>
                  <a:schemeClr val="dk1"/>
                </a:solidFill>
                <a:latin typeface="Times New Roman"/>
                <a:ea typeface="Times New Roman"/>
                <a:cs typeface="Times New Roman"/>
                <a:sym typeface="Times New Roman"/>
              </a:rPr>
              <a:t>Proceedings of IIJCNN, </a:t>
            </a:r>
            <a:r>
              <a:rPr lang="en-US" sz="900">
                <a:solidFill>
                  <a:schemeClr val="dk1"/>
                </a:solidFill>
                <a:latin typeface="Times New Roman"/>
                <a:ea typeface="Times New Roman"/>
                <a:cs typeface="Times New Roman"/>
                <a:sym typeface="Times New Roman"/>
              </a:rPr>
              <a:t>Anchorage, AK, USA</a:t>
            </a:r>
            <a:r>
              <a:rPr i="1" lang="en-US" sz="900">
                <a:solidFill>
                  <a:schemeClr val="dk1"/>
                </a:solidFill>
                <a:latin typeface="Times New Roman"/>
                <a:ea typeface="Times New Roman"/>
                <a:cs typeface="Times New Roman"/>
                <a:sym typeface="Times New Roman"/>
              </a:rPr>
              <a:t>, </a:t>
            </a:r>
            <a:r>
              <a:rPr lang="en-US" sz="900">
                <a:solidFill>
                  <a:schemeClr val="dk1"/>
                </a:solidFill>
                <a:latin typeface="Times New Roman"/>
                <a:ea typeface="Times New Roman"/>
                <a:cs typeface="Times New Roman"/>
                <a:sym typeface="Times New Roman"/>
              </a:rPr>
              <a:t>pp. 1602-1606, May 2017.   </a:t>
            </a:r>
          </a:p>
        </p:txBody>
      </p:sp>
      <p:pic>
        <p:nvPicPr>
          <p:cNvPr id="489" name="Shape 489"/>
          <p:cNvPicPr preferRelativeResize="0"/>
          <p:nvPr/>
        </p:nvPicPr>
        <p:blipFill rotWithShape="1">
          <a:blip r:embed="rId4">
            <a:alphaModFix/>
          </a:blip>
          <a:srcRect b="0" l="0" r="0" t="0"/>
          <a:stretch/>
        </p:blipFill>
        <p:spPr>
          <a:xfrm>
            <a:off x="576465" y="1916833"/>
            <a:ext cx="4635713" cy="1883305"/>
          </a:xfrm>
          <a:prstGeom prst="rect">
            <a:avLst/>
          </a:prstGeom>
          <a:noFill/>
          <a:ln>
            <a:noFill/>
          </a:ln>
        </p:spPr>
      </p:pic>
      <p:grpSp>
        <p:nvGrpSpPr>
          <p:cNvPr id="490" name="Shape 490"/>
          <p:cNvGrpSpPr/>
          <p:nvPr/>
        </p:nvGrpSpPr>
        <p:grpSpPr>
          <a:xfrm>
            <a:off x="4860032" y="3861050"/>
            <a:ext cx="3652500" cy="2544984"/>
            <a:chOff x="5118216" y="5644833"/>
            <a:chExt cx="3451952" cy="2531642"/>
          </a:xfrm>
        </p:grpSpPr>
        <p:pic>
          <p:nvPicPr>
            <p:cNvPr id="491" name="Shape 491"/>
            <p:cNvPicPr preferRelativeResize="0"/>
            <p:nvPr/>
          </p:nvPicPr>
          <p:blipFill rotWithShape="1">
            <a:blip r:embed="rId5">
              <a:alphaModFix/>
            </a:blip>
            <a:srcRect b="0" l="0" r="0" t="0"/>
            <a:stretch/>
          </p:blipFill>
          <p:spPr>
            <a:xfrm>
              <a:off x="5118216" y="5644833"/>
              <a:ext cx="3451952" cy="2531642"/>
            </a:xfrm>
            <a:prstGeom prst="rect">
              <a:avLst/>
            </a:prstGeom>
            <a:noFill/>
            <a:ln>
              <a:noFill/>
            </a:ln>
          </p:spPr>
        </p:pic>
        <p:sp>
          <p:nvSpPr>
            <p:cNvPr id="492" name="Shape 492"/>
            <p:cNvSpPr/>
            <p:nvPr/>
          </p:nvSpPr>
          <p:spPr>
            <a:xfrm rot="5400000">
              <a:off x="6149483" y="7153866"/>
              <a:ext cx="291387" cy="712289"/>
            </a:xfrm>
            <a:prstGeom prst="ellipse">
              <a:avLst/>
            </a:prstGeom>
            <a:noFill/>
            <a:ln cap="flat" cmpd="sng" w="19050">
              <a:solidFill>
                <a:srgbClr val="FF0000"/>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493" name="Shape 493"/>
            <p:cNvCxnSpPr/>
            <p:nvPr/>
          </p:nvCxnSpPr>
          <p:spPr>
            <a:xfrm rot="10800000">
              <a:off x="6275478" y="7030409"/>
              <a:ext cx="64151" cy="269524"/>
            </a:xfrm>
            <a:prstGeom prst="straightConnector1">
              <a:avLst/>
            </a:prstGeom>
            <a:noFill/>
            <a:ln cap="flat" cmpd="sng" w="19050">
              <a:solidFill>
                <a:srgbClr val="FF0000"/>
              </a:solidFill>
              <a:prstDash val="solid"/>
              <a:round/>
              <a:headEnd len="med" w="med" type="none"/>
              <a:tailEnd len="lg" w="lg" type="stealth"/>
            </a:ln>
          </p:spPr>
        </p:cxnSp>
        <p:sp>
          <p:nvSpPr>
            <p:cNvPr id="494" name="Shape 494"/>
            <p:cNvSpPr txBox="1"/>
            <p:nvPr/>
          </p:nvSpPr>
          <p:spPr>
            <a:xfrm>
              <a:off x="5619549" y="6599522"/>
              <a:ext cx="1440160" cy="430887"/>
            </a:xfrm>
            <a:prstGeom prst="rect">
              <a:avLst/>
            </a:prstGeom>
            <a:noFill/>
            <a:ln>
              <a:noFill/>
            </a:ln>
          </p:spPr>
          <p:txBody>
            <a:bodyPr anchorCtr="0" anchor="t" bIns="0" lIns="0" rIns="0" wrap="square" tIns="0">
              <a:no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State-of-the-art methods</a:t>
              </a:r>
            </a:p>
          </p:txBody>
        </p:sp>
      </p:grpSp>
      <p:sp>
        <p:nvSpPr>
          <p:cNvPr id="495" name="Shape 495"/>
          <p:cNvSpPr/>
          <p:nvPr/>
        </p:nvSpPr>
        <p:spPr>
          <a:xfrm>
            <a:off x="117353" y="1147391"/>
            <a:ext cx="8711717" cy="830997"/>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rgbClr val="FF0000"/>
              </a:buClr>
              <a:buSzPts val="2400"/>
              <a:buFont typeface="Noto Sans Symbols"/>
              <a:buChar char="•"/>
            </a:pPr>
            <a:r>
              <a:rPr lang="en-US" sz="2400">
                <a:solidFill>
                  <a:schemeClr val="dk1"/>
                </a:solidFill>
                <a:latin typeface="Times New Roman"/>
                <a:ea typeface="Times New Roman"/>
                <a:cs typeface="Times New Roman"/>
                <a:sym typeface="Times New Roman"/>
              </a:rPr>
              <a:t>An effective auto encoder based model for signal detection in MIMO-OFDM networks</a:t>
            </a:r>
          </a:p>
        </p:txBody>
      </p:sp>
      <p:sp>
        <p:nvSpPr>
          <p:cNvPr id="496" name="Shape 496"/>
          <p:cNvSpPr txBox="1"/>
          <p:nvPr/>
        </p:nvSpPr>
        <p:spPr>
          <a:xfrm>
            <a:off x="5220072" y="1700255"/>
            <a:ext cx="3887334" cy="1944216"/>
          </a:xfrm>
          <a:prstGeom prst="rect">
            <a:avLst/>
          </a:prstGeom>
          <a:noFill/>
          <a:ln>
            <a:noFill/>
          </a:ln>
        </p:spPr>
        <p:txBody>
          <a:bodyPr anchorCtr="0" anchor="t" bIns="0" lIns="0" rIns="0" wrap="square" tIns="0">
            <a:no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The autoencoder is used to extract the features of the received signal, while the extreme learning machine is adopted as a fast classifier for the feature recognition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Shape 501"/>
          <p:cNvSpPr/>
          <p:nvPr/>
        </p:nvSpPr>
        <p:spPr>
          <a:xfrm>
            <a:off x="2" y="115888"/>
            <a:ext cx="8843597" cy="769441"/>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4400">
                <a:solidFill>
                  <a:schemeClr val="dk1"/>
                </a:solidFill>
                <a:latin typeface="Times New Roman"/>
                <a:ea typeface="Times New Roman"/>
                <a:cs typeface="Times New Roman"/>
                <a:sym typeface="Times New Roman"/>
              </a:rPr>
              <a:t>Outline</a:t>
            </a:r>
          </a:p>
        </p:txBody>
      </p:sp>
      <p:sp>
        <p:nvSpPr>
          <p:cNvPr id="502" name="Shape 502"/>
          <p:cNvSpPr txBox="1"/>
          <p:nvPr/>
        </p:nvSpPr>
        <p:spPr>
          <a:xfrm>
            <a:off x="245335" y="1336696"/>
            <a:ext cx="8748464" cy="4760912"/>
          </a:xfrm>
          <a:prstGeom prst="rect">
            <a:avLst/>
          </a:prstGeom>
          <a:noFill/>
          <a:ln>
            <a:noFill/>
          </a:ln>
        </p:spPr>
        <p:txBody>
          <a:bodyPr anchorCtr="0" anchor="t" bIns="45700" lIns="91425" rIns="91425" wrap="square" tIns="45700">
            <a:noAutofit/>
          </a:bodyPr>
          <a:lstStyle/>
          <a:p>
            <a:pPr indent="-514350" lvl="0" marL="514350" marR="0" rtl="0" algn="l">
              <a:lnSpc>
                <a:spcPct val="120000"/>
              </a:lnSpc>
              <a:spcBef>
                <a:spcPts val="0"/>
              </a:spcBef>
              <a:spcAft>
                <a:spcPts val="0"/>
              </a:spcAft>
              <a:buClr>
                <a:srgbClr val="000000"/>
              </a:buClr>
              <a:buSzPts val="4000"/>
              <a:buFont typeface="Noto Sans Symbols"/>
              <a:buChar char="●"/>
            </a:pPr>
            <a:r>
              <a:rPr b="1" lang="en-US" sz="4000">
                <a:solidFill>
                  <a:srgbClr val="000000"/>
                </a:solidFill>
                <a:latin typeface="Times New Roman"/>
                <a:ea typeface="Times New Roman"/>
                <a:cs typeface="Times New Roman"/>
                <a:sym typeface="Times New Roman"/>
              </a:rPr>
              <a:t>Background</a:t>
            </a:r>
          </a:p>
          <a:p>
            <a:pPr indent="-514350" lvl="0" marL="514350" marR="0" rtl="0" algn="l">
              <a:lnSpc>
                <a:spcPct val="120000"/>
              </a:lnSpc>
              <a:spcBef>
                <a:spcPts val="800"/>
              </a:spcBef>
              <a:spcAft>
                <a:spcPts val="0"/>
              </a:spcAft>
              <a:buClr>
                <a:srgbClr val="000000"/>
              </a:buClr>
              <a:buSzPts val="4000"/>
              <a:buFont typeface="Noto Sans Symbols"/>
              <a:buChar char="●"/>
            </a:pPr>
            <a:r>
              <a:rPr b="1" lang="en-US" sz="4000">
                <a:solidFill>
                  <a:srgbClr val="000000"/>
                </a:solidFill>
                <a:latin typeface="Times New Roman"/>
                <a:ea typeface="Times New Roman"/>
                <a:cs typeface="Times New Roman"/>
                <a:sym typeface="Times New Roman"/>
              </a:rPr>
              <a:t>Supervised Learning</a:t>
            </a:r>
          </a:p>
          <a:p>
            <a:pPr indent="-514350" lvl="0" marL="514350" marR="0" rtl="0" algn="l">
              <a:lnSpc>
                <a:spcPct val="120000"/>
              </a:lnSpc>
              <a:spcBef>
                <a:spcPts val="800"/>
              </a:spcBef>
              <a:spcAft>
                <a:spcPts val="0"/>
              </a:spcAft>
              <a:buClr>
                <a:srgbClr val="000000"/>
              </a:buClr>
              <a:buSzPts val="4000"/>
              <a:buFont typeface="Noto Sans Symbols"/>
              <a:buChar char="●"/>
            </a:pPr>
            <a:r>
              <a:rPr b="1" lang="en-US" sz="4000">
                <a:solidFill>
                  <a:srgbClr val="000000"/>
                </a:solidFill>
                <a:latin typeface="Times New Roman"/>
                <a:ea typeface="Times New Roman"/>
                <a:cs typeface="Times New Roman"/>
                <a:sym typeface="Times New Roman"/>
              </a:rPr>
              <a:t>Unsupervised Learning</a:t>
            </a:r>
          </a:p>
          <a:p>
            <a:pPr indent="-514350" lvl="0" marL="514350" marR="0" rtl="0" algn="l">
              <a:lnSpc>
                <a:spcPct val="120000"/>
              </a:lnSpc>
              <a:spcBef>
                <a:spcPts val="800"/>
              </a:spcBef>
              <a:spcAft>
                <a:spcPts val="0"/>
              </a:spcAft>
              <a:buClr>
                <a:srgbClr val="FF0000"/>
              </a:buClr>
              <a:buSzPts val="4000"/>
              <a:buFont typeface="Noto Sans Symbols"/>
              <a:buChar char="●"/>
            </a:pPr>
            <a:r>
              <a:rPr b="1" lang="en-US" sz="4000">
                <a:solidFill>
                  <a:srgbClr val="FF0000"/>
                </a:solidFill>
                <a:latin typeface="Times New Roman"/>
                <a:ea typeface="Times New Roman"/>
                <a:cs typeface="Times New Roman"/>
                <a:sym typeface="Times New Roman"/>
              </a:rPr>
              <a:t>Transfer Learning</a:t>
            </a:r>
          </a:p>
          <a:p>
            <a:pPr indent="-514350" lvl="0" marL="514350" marR="0" rtl="0" algn="l">
              <a:lnSpc>
                <a:spcPct val="120000"/>
              </a:lnSpc>
              <a:spcBef>
                <a:spcPts val="800"/>
              </a:spcBef>
              <a:spcAft>
                <a:spcPts val="0"/>
              </a:spcAft>
              <a:buClr>
                <a:srgbClr val="000000"/>
              </a:buClr>
              <a:buSzPts val="4000"/>
              <a:buFont typeface="Noto Sans Symbols"/>
              <a:buChar char="●"/>
            </a:pPr>
            <a:r>
              <a:rPr b="1" lang="en-US" sz="4000">
                <a:solidFill>
                  <a:srgbClr val="000000"/>
                </a:solidFill>
                <a:latin typeface="Times New Roman"/>
                <a:ea typeface="Times New Roman"/>
                <a:cs typeface="Times New Roman"/>
                <a:sym typeface="Times New Roman"/>
              </a:rPr>
              <a:t>Reinforcement Learning</a:t>
            </a:r>
          </a:p>
        </p:txBody>
      </p:sp>
      <p:sp>
        <p:nvSpPr>
          <p:cNvPr id="503" name="Shape 503"/>
          <p:cNvSpPr txBox="1"/>
          <p:nvPr>
            <p:ph idx="12" type="sldNum"/>
          </p:nvPr>
        </p:nvSpPr>
        <p:spPr>
          <a:xfrm>
            <a:off x="8532440" y="6578221"/>
            <a:ext cx="611560" cy="279779"/>
          </a:xfrm>
          <a:prstGeom prst="rect">
            <a:avLst/>
          </a:prstGeom>
          <a:noFill/>
          <a:ln>
            <a:noFill/>
          </a:ln>
        </p:spPr>
        <p:txBody>
          <a:bodyPr anchorCtr="0" anchor="t" bIns="45700" lIns="91425" rIns="91425" wrap="square" tIns="45700">
            <a:noAutofit/>
          </a:bodyPr>
          <a:lstStyle/>
          <a:p>
            <a:pPr indent="-66675" lvl="0" marL="0" marR="0" rtl="0" algn="r">
              <a:spcBef>
                <a:spcPts val="0"/>
              </a:spcBef>
              <a:spcAft>
                <a:spcPts val="0"/>
              </a:spcAft>
              <a:buClr>
                <a:srgbClr val="000000"/>
              </a:buClr>
              <a:buSzPts val="1050"/>
              <a:buFont typeface="Noto Sans Symbols"/>
              <a:buNone/>
            </a:pPr>
            <a:fld id="{00000000-1234-1234-1234-123412341234}" type="slidenum">
              <a:rPr b="1" lang="en-US" sz="1050">
                <a:solidFill>
                  <a:srgbClr val="000000"/>
                </a:solidFill>
                <a:latin typeface="Arial"/>
                <a:ea typeface="Arial"/>
                <a:cs typeface="Arial"/>
                <a:sym typeface="Arial"/>
              </a:rPr>
              <a:t>‹#›</a:t>
            </a:fld>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pic>
        <p:nvPicPr>
          <p:cNvPr id="508" name="Shape 508"/>
          <p:cNvPicPr preferRelativeResize="0"/>
          <p:nvPr/>
        </p:nvPicPr>
        <p:blipFill rotWithShape="1">
          <a:blip r:embed="rId3">
            <a:alphaModFix/>
          </a:blip>
          <a:srcRect b="0" l="0" r="0" t="0"/>
          <a:stretch/>
        </p:blipFill>
        <p:spPr>
          <a:xfrm>
            <a:off x="5652121" y="1232515"/>
            <a:ext cx="3444863" cy="2494402"/>
          </a:xfrm>
          <a:prstGeom prst="rect">
            <a:avLst/>
          </a:prstGeom>
          <a:noFill/>
          <a:ln>
            <a:noFill/>
          </a:ln>
        </p:spPr>
      </p:pic>
      <p:pic>
        <p:nvPicPr>
          <p:cNvPr id="509" name="Shape 509"/>
          <p:cNvPicPr preferRelativeResize="0"/>
          <p:nvPr/>
        </p:nvPicPr>
        <p:blipFill rotWithShape="1">
          <a:blip r:embed="rId4">
            <a:alphaModFix/>
          </a:blip>
          <a:srcRect b="0" l="0" r="0" t="0"/>
          <a:stretch/>
        </p:blipFill>
        <p:spPr>
          <a:xfrm>
            <a:off x="539552" y="3914778"/>
            <a:ext cx="1992671" cy="2486010"/>
          </a:xfrm>
          <a:prstGeom prst="rect">
            <a:avLst/>
          </a:prstGeom>
          <a:noFill/>
          <a:ln>
            <a:noFill/>
          </a:ln>
        </p:spPr>
      </p:pic>
      <p:sp>
        <p:nvSpPr>
          <p:cNvPr id="510" name="Shape 510"/>
          <p:cNvSpPr txBox="1"/>
          <p:nvPr>
            <p:ph type="title"/>
          </p:nvPr>
        </p:nvSpPr>
        <p:spPr>
          <a:xfrm>
            <a:off x="0" y="99009"/>
            <a:ext cx="9144000" cy="769441"/>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400" u="none" cap="none" strike="noStrike">
                <a:solidFill>
                  <a:schemeClr val="dk1"/>
                </a:solidFill>
                <a:latin typeface="Times New Roman"/>
                <a:ea typeface="Times New Roman"/>
                <a:cs typeface="Times New Roman"/>
                <a:sym typeface="Times New Roman"/>
              </a:rPr>
              <a:t>Transfer Learning</a:t>
            </a:r>
          </a:p>
        </p:txBody>
      </p:sp>
      <p:sp>
        <p:nvSpPr>
          <p:cNvPr id="511" name="Shape 511"/>
          <p:cNvSpPr txBox="1"/>
          <p:nvPr>
            <p:ph idx="1" type="body"/>
          </p:nvPr>
        </p:nvSpPr>
        <p:spPr>
          <a:xfrm>
            <a:off x="179512" y="1124744"/>
            <a:ext cx="4968552" cy="2016224"/>
          </a:xfrm>
          <a:prstGeom prst="rect">
            <a:avLst/>
          </a:prstGeom>
          <a:noFill/>
          <a:ln>
            <a:noFill/>
          </a:ln>
        </p:spPr>
        <p:txBody>
          <a:bodyPr anchorCtr="0" anchor="t" bIns="45700" lIns="91425" rIns="91425" wrap="square" tIns="45700">
            <a:noAutofit/>
          </a:bodyPr>
          <a:lstStyle/>
          <a:p>
            <a:pPr indent="-342900" lvl="0" marL="342900" marR="0" rtl="0" algn="just">
              <a:spcBef>
                <a:spcPts val="0"/>
              </a:spcBef>
              <a:spcAft>
                <a:spcPts val="0"/>
              </a:spcAft>
              <a:buClr>
                <a:schemeClr val="dk1"/>
              </a:buClr>
              <a:buSzPts val="3200"/>
              <a:buFont typeface="Times New Roman"/>
              <a:buChar char="•"/>
            </a:pPr>
            <a:r>
              <a:rPr b="1" i="0" lang="en-US" sz="3200" u="none" cap="none" strike="noStrike">
                <a:solidFill>
                  <a:schemeClr val="dk1"/>
                </a:solidFill>
                <a:latin typeface="Times New Roman"/>
                <a:ea typeface="Times New Roman"/>
                <a:cs typeface="Times New Roman"/>
                <a:sym typeface="Times New Roman"/>
              </a:rPr>
              <a:t>Concept of TL</a:t>
            </a:r>
          </a:p>
        </p:txBody>
      </p:sp>
      <p:sp>
        <p:nvSpPr>
          <p:cNvPr id="512" name="Shape 512"/>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sp>
        <p:nvSpPr>
          <p:cNvPr id="513" name="Shape 513"/>
          <p:cNvSpPr txBox="1"/>
          <p:nvPr/>
        </p:nvSpPr>
        <p:spPr>
          <a:xfrm>
            <a:off x="323528" y="6129225"/>
            <a:ext cx="2419782" cy="534988"/>
          </a:xfrm>
          <a:prstGeom prst="rect">
            <a:avLst/>
          </a:prstGeom>
          <a:noFill/>
          <a:ln>
            <a:noFill/>
          </a:ln>
        </p:spPr>
        <p:txBody>
          <a:bodyPr anchorCtr="0" anchor="b" bIns="0" lIns="0" rIns="0" wrap="square" tIns="0">
            <a:noAutofit/>
          </a:bodyPr>
          <a:lstStyle/>
          <a:p>
            <a:pPr indent="0" lvl="0" marL="0" marR="0" rtl="0" algn="ctr">
              <a:lnSpc>
                <a:spcPct val="130000"/>
              </a:lnSpc>
              <a:spcBef>
                <a:spcPts val="0"/>
              </a:spcBef>
              <a:spcAft>
                <a:spcPts val="0"/>
              </a:spcAft>
              <a:buNone/>
            </a:pPr>
            <a:r>
              <a:rPr b="0" lang="en-US" sz="1800">
                <a:solidFill>
                  <a:srgbClr val="FF0000"/>
                </a:solidFill>
                <a:latin typeface="Arial"/>
                <a:ea typeface="Arial"/>
                <a:cs typeface="Arial"/>
                <a:sym typeface="Arial"/>
              </a:rPr>
              <a:t>BS Switching</a:t>
            </a:r>
          </a:p>
        </p:txBody>
      </p:sp>
      <p:sp>
        <p:nvSpPr>
          <p:cNvPr id="514" name="Shape 514"/>
          <p:cNvSpPr txBox="1"/>
          <p:nvPr/>
        </p:nvSpPr>
        <p:spPr>
          <a:xfrm>
            <a:off x="3059832" y="6134372"/>
            <a:ext cx="2419782" cy="534988"/>
          </a:xfrm>
          <a:prstGeom prst="rect">
            <a:avLst/>
          </a:prstGeom>
          <a:noFill/>
          <a:ln>
            <a:noFill/>
          </a:ln>
        </p:spPr>
        <p:txBody>
          <a:bodyPr anchorCtr="0" anchor="b" bIns="0" lIns="0" rIns="0" wrap="square" tIns="0">
            <a:noAutofit/>
          </a:bodyPr>
          <a:lstStyle/>
          <a:p>
            <a:pPr indent="0" lvl="0" marL="0" marR="0" rtl="0" algn="ctr">
              <a:lnSpc>
                <a:spcPct val="130000"/>
              </a:lnSpc>
              <a:spcBef>
                <a:spcPts val="0"/>
              </a:spcBef>
              <a:spcAft>
                <a:spcPts val="0"/>
              </a:spcAft>
              <a:buNone/>
            </a:pPr>
            <a:r>
              <a:rPr b="0" lang="en-US" sz="1800">
                <a:solidFill>
                  <a:srgbClr val="FF0000"/>
                </a:solidFill>
                <a:latin typeface="Arial"/>
                <a:ea typeface="Arial"/>
                <a:cs typeface="Arial"/>
                <a:sym typeface="Arial"/>
              </a:rPr>
              <a:t>Spectrum Management</a:t>
            </a:r>
          </a:p>
        </p:txBody>
      </p:sp>
      <p:sp>
        <p:nvSpPr>
          <p:cNvPr id="515" name="Shape 515"/>
          <p:cNvSpPr txBox="1"/>
          <p:nvPr/>
        </p:nvSpPr>
        <p:spPr>
          <a:xfrm>
            <a:off x="6176986" y="6134372"/>
            <a:ext cx="2419782" cy="534988"/>
          </a:xfrm>
          <a:prstGeom prst="rect">
            <a:avLst/>
          </a:prstGeom>
          <a:noFill/>
          <a:ln>
            <a:noFill/>
          </a:ln>
        </p:spPr>
        <p:txBody>
          <a:bodyPr anchorCtr="0" anchor="b" bIns="0" lIns="0" rIns="0" wrap="square" tIns="0">
            <a:noAutofit/>
          </a:bodyPr>
          <a:lstStyle/>
          <a:p>
            <a:pPr indent="0" lvl="0" marL="0" marR="0" rtl="0" algn="ctr">
              <a:lnSpc>
                <a:spcPct val="130000"/>
              </a:lnSpc>
              <a:spcBef>
                <a:spcPts val="0"/>
              </a:spcBef>
              <a:spcAft>
                <a:spcPts val="0"/>
              </a:spcAft>
              <a:buNone/>
            </a:pPr>
            <a:r>
              <a:rPr b="0" lang="en-US" sz="1800">
                <a:solidFill>
                  <a:srgbClr val="FF0000"/>
                </a:solidFill>
                <a:latin typeface="Arial"/>
                <a:ea typeface="Arial"/>
                <a:cs typeface="Arial"/>
                <a:sym typeface="Arial"/>
              </a:rPr>
              <a:t>Cache Placement</a:t>
            </a:r>
          </a:p>
        </p:txBody>
      </p:sp>
      <p:pic>
        <p:nvPicPr>
          <p:cNvPr id="516" name="Shape 516"/>
          <p:cNvPicPr preferRelativeResize="0"/>
          <p:nvPr/>
        </p:nvPicPr>
        <p:blipFill rotWithShape="1">
          <a:blip r:embed="rId5">
            <a:alphaModFix/>
          </a:blip>
          <a:srcRect b="0" l="0" r="0" t="0"/>
          <a:stretch/>
        </p:blipFill>
        <p:spPr>
          <a:xfrm>
            <a:off x="2987824" y="4202810"/>
            <a:ext cx="2526887" cy="2087710"/>
          </a:xfrm>
          <a:prstGeom prst="rect">
            <a:avLst/>
          </a:prstGeom>
          <a:noFill/>
          <a:ln>
            <a:noFill/>
          </a:ln>
        </p:spPr>
      </p:pic>
      <p:pic>
        <p:nvPicPr>
          <p:cNvPr id="517" name="Shape 517"/>
          <p:cNvPicPr preferRelativeResize="0"/>
          <p:nvPr/>
        </p:nvPicPr>
        <p:blipFill rotWithShape="1">
          <a:blip r:embed="rId6">
            <a:alphaModFix/>
          </a:blip>
          <a:srcRect b="0" l="0" r="0" t="0"/>
          <a:stretch/>
        </p:blipFill>
        <p:spPr>
          <a:xfrm>
            <a:off x="5940152" y="4121787"/>
            <a:ext cx="2825738" cy="2165677"/>
          </a:xfrm>
          <a:prstGeom prst="rect">
            <a:avLst/>
          </a:prstGeom>
          <a:noFill/>
          <a:ln>
            <a:noFill/>
          </a:ln>
        </p:spPr>
      </p:pic>
      <p:sp>
        <p:nvSpPr>
          <p:cNvPr id="518" name="Shape 518"/>
          <p:cNvSpPr txBox="1"/>
          <p:nvPr/>
        </p:nvSpPr>
        <p:spPr>
          <a:xfrm>
            <a:off x="569138" y="1743092"/>
            <a:ext cx="5607848" cy="1973940"/>
          </a:xfrm>
          <a:prstGeom prst="rect">
            <a:avLst/>
          </a:prstGeom>
          <a:noFill/>
          <a:ln>
            <a:noFill/>
          </a:ln>
        </p:spPr>
        <p:txBody>
          <a:bodyPr anchorCtr="0" anchor="t" bIns="0" lIns="0" rIns="0" wrap="square" tIns="0">
            <a:noAutofit/>
          </a:bodyPr>
          <a:lstStyle/>
          <a:p>
            <a:pPr indent="-342900" lvl="0" marL="342900" marR="0" rtl="0" algn="l">
              <a:spcBef>
                <a:spcPts val="0"/>
              </a:spcBef>
              <a:spcAft>
                <a:spcPts val="0"/>
              </a:spcAft>
              <a:buClr>
                <a:schemeClr val="dk1"/>
              </a:buClr>
              <a:buSzPts val="2400"/>
              <a:buFont typeface="Noto Sans Symbols"/>
              <a:buChar char="◆"/>
            </a:pPr>
            <a:r>
              <a:rPr b="1" lang="en-US" sz="2400">
                <a:solidFill>
                  <a:schemeClr val="dk1"/>
                </a:solidFill>
                <a:latin typeface="Times New Roman"/>
                <a:ea typeface="Times New Roman"/>
                <a:cs typeface="Times New Roman"/>
                <a:sym typeface="Times New Roman"/>
              </a:rPr>
              <a:t>TL is a research problem in machine learning that focuses on storing knowledge gained while solving one problem and applying it to a different but related problem (from wiki) </a:t>
            </a:r>
          </a:p>
        </p:txBody>
      </p:sp>
      <p:sp>
        <p:nvSpPr>
          <p:cNvPr id="519" name="Shape 519"/>
          <p:cNvSpPr txBox="1"/>
          <p:nvPr/>
        </p:nvSpPr>
        <p:spPr>
          <a:xfrm>
            <a:off x="198686" y="3633783"/>
            <a:ext cx="7229883" cy="659313"/>
          </a:xfrm>
          <a:prstGeom prst="rect">
            <a:avLst/>
          </a:prstGeom>
          <a:noFill/>
          <a:ln>
            <a:noFill/>
          </a:ln>
        </p:spPr>
        <p:txBody>
          <a:bodyPr anchorCtr="0" anchor="t" bIns="45700" lIns="91425" rIns="91425" wrap="square" tIns="45700">
            <a:noAutofit/>
          </a:bodyPr>
          <a:lstStyle/>
          <a:p>
            <a:pPr indent="-342900" lvl="0" marL="342900" marR="0" rtl="0" algn="just">
              <a:spcBef>
                <a:spcPts val="0"/>
              </a:spcBef>
              <a:spcAft>
                <a:spcPts val="0"/>
              </a:spcAft>
              <a:buClr>
                <a:schemeClr val="dk1"/>
              </a:buClr>
              <a:buSzPts val="3200"/>
              <a:buFont typeface="Times New Roman"/>
              <a:buChar char="•"/>
            </a:pPr>
            <a:r>
              <a:rPr b="1" lang="en-US" sz="3200">
                <a:solidFill>
                  <a:schemeClr val="dk1"/>
                </a:solidFill>
                <a:latin typeface="Times New Roman"/>
                <a:ea typeface="Times New Roman"/>
                <a:cs typeface="Times New Roman"/>
                <a:sym typeface="Times New Roman"/>
              </a:rPr>
              <a:t>TL into Wireless Networking</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txBox="1"/>
          <p:nvPr>
            <p:ph type="title"/>
          </p:nvPr>
        </p:nvSpPr>
        <p:spPr>
          <a:xfrm>
            <a:off x="0" y="99009"/>
            <a:ext cx="9144000" cy="769441"/>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400" u="none" cap="none" strike="noStrike">
                <a:solidFill>
                  <a:schemeClr val="dk1"/>
                </a:solidFill>
                <a:latin typeface="Times New Roman"/>
                <a:ea typeface="Times New Roman"/>
                <a:cs typeface="Times New Roman"/>
                <a:sym typeface="Times New Roman"/>
              </a:rPr>
              <a:t>Cellular Evolution</a:t>
            </a:r>
          </a:p>
        </p:txBody>
      </p:sp>
      <p:sp>
        <p:nvSpPr>
          <p:cNvPr id="85" name="Shape 85"/>
          <p:cNvSpPr txBox="1"/>
          <p:nvPr>
            <p:ph idx="1" type="body"/>
          </p:nvPr>
        </p:nvSpPr>
        <p:spPr>
          <a:xfrm>
            <a:off x="7524328" y="6189533"/>
            <a:ext cx="1476796" cy="407819"/>
          </a:xfrm>
          <a:prstGeom prst="rect">
            <a:avLst/>
          </a:prstGeom>
          <a:noFill/>
          <a:ln>
            <a:noFill/>
          </a:ln>
        </p:spPr>
        <p:txBody>
          <a:bodyPr anchorCtr="0" anchor="t" bIns="45700" lIns="91425" rIns="91425" wrap="square" tIns="45700">
            <a:noAutofit/>
          </a:bodyPr>
          <a:lstStyle/>
          <a:p>
            <a:pPr indent="-76200" lvl="0" marL="0" marR="0" rtl="0" algn="r">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Source: Cisco </a:t>
            </a:r>
          </a:p>
        </p:txBody>
      </p:sp>
      <p:sp>
        <p:nvSpPr>
          <p:cNvPr id="86" name="Shape 86"/>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pic>
        <p:nvPicPr>
          <p:cNvPr id="87" name="Shape 87"/>
          <p:cNvPicPr preferRelativeResize="0"/>
          <p:nvPr/>
        </p:nvPicPr>
        <p:blipFill rotWithShape="1">
          <a:blip r:embed="rId3">
            <a:alphaModFix/>
          </a:blip>
          <a:srcRect b="0" l="0" r="0" t="0"/>
          <a:stretch/>
        </p:blipFill>
        <p:spPr>
          <a:xfrm>
            <a:off x="145357" y="1716578"/>
            <a:ext cx="8867130" cy="422388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Shape 524"/>
          <p:cNvSpPr txBox="1"/>
          <p:nvPr>
            <p:ph type="title"/>
          </p:nvPr>
        </p:nvSpPr>
        <p:spPr>
          <a:xfrm>
            <a:off x="0" y="58739"/>
            <a:ext cx="9144000" cy="849982"/>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400" u="none" cap="none" strike="noStrike">
                <a:solidFill>
                  <a:schemeClr val="dk1"/>
                </a:solidFill>
                <a:latin typeface="Times New Roman"/>
                <a:ea typeface="Times New Roman"/>
                <a:cs typeface="Times New Roman"/>
                <a:sym typeface="Times New Roman"/>
              </a:rPr>
              <a:t>TL in Green RANs（１）</a:t>
            </a:r>
          </a:p>
        </p:txBody>
      </p:sp>
      <p:sp>
        <p:nvSpPr>
          <p:cNvPr id="525" name="Shape 525"/>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pic>
        <p:nvPicPr>
          <p:cNvPr id="526" name="Shape 526"/>
          <p:cNvPicPr preferRelativeResize="0"/>
          <p:nvPr/>
        </p:nvPicPr>
        <p:blipFill rotWithShape="1">
          <a:blip r:embed="rId3">
            <a:alphaModFix/>
          </a:blip>
          <a:srcRect b="0" l="0" r="0" t="0"/>
          <a:stretch/>
        </p:blipFill>
        <p:spPr>
          <a:xfrm>
            <a:off x="4578698" y="2232288"/>
            <a:ext cx="3907622" cy="2876479"/>
          </a:xfrm>
          <a:prstGeom prst="rect">
            <a:avLst/>
          </a:prstGeom>
          <a:noFill/>
          <a:ln>
            <a:noFill/>
          </a:ln>
        </p:spPr>
      </p:pic>
      <p:sp>
        <p:nvSpPr>
          <p:cNvPr id="527" name="Shape 527"/>
          <p:cNvSpPr txBox="1"/>
          <p:nvPr/>
        </p:nvSpPr>
        <p:spPr>
          <a:xfrm>
            <a:off x="107504" y="6381328"/>
            <a:ext cx="8784976" cy="276999"/>
          </a:xfrm>
          <a:prstGeom prst="rect">
            <a:avLst/>
          </a:prstGeom>
          <a:noFill/>
          <a:ln>
            <a:noFill/>
          </a:ln>
        </p:spPr>
        <p:txBody>
          <a:bodyPr anchorCtr="0" anchor="t" bIns="0" lIns="0" rIns="0" wrap="square" tIns="0">
            <a:noAutofit/>
          </a:bodyPr>
          <a:lstStyle/>
          <a:p>
            <a:pPr indent="0" lvl="0" marL="0" marR="0" rtl="0" algn="l">
              <a:spcBef>
                <a:spcPts val="0"/>
              </a:spcBef>
              <a:spcAft>
                <a:spcPts val="0"/>
              </a:spcAft>
              <a:buNone/>
            </a:pPr>
            <a:r>
              <a:rPr lang="en-US" sz="900">
                <a:solidFill>
                  <a:schemeClr val="dk1"/>
                </a:solidFill>
                <a:latin typeface="Times New Roman"/>
                <a:ea typeface="Times New Roman"/>
                <a:cs typeface="Times New Roman"/>
                <a:sym typeface="Times New Roman"/>
              </a:rPr>
              <a:t>Reference: R. Li, Z. Zhao, X. Chen, J. Palicot, and H. Zhang, ”TACT: A transfer actor-critic learning framework for energy saving in cellular radio access networks,” </a:t>
            </a:r>
            <a:r>
              <a:rPr i="1" lang="en-US" sz="900">
                <a:solidFill>
                  <a:schemeClr val="dk1"/>
                </a:solidFill>
                <a:latin typeface="Times New Roman"/>
                <a:ea typeface="Times New Roman"/>
                <a:cs typeface="Times New Roman"/>
                <a:sym typeface="Times New Roman"/>
              </a:rPr>
              <a:t>IEEE Trans. Wireless Commun</a:t>
            </a:r>
            <a:r>
              <a:rPr lang="en-US" sz="900">
                <a:solidFill>
                  <a:schemeClr val="dk1"/>
                </a:solidFill>
                <a:latin typeface="Times New Roman"/>
                <a:ea typeface="Times New Roman"/>
                <a:cs typeface="Times New Roman"/>
                <a:sym typeface="Times New Roman"/>
              </a:rPr>
              <a:t>., vol. 13, no. 4, pp. 2000-2011, Apr. 2014.   </a:t>
            </a:r>
          </a:p>
        </p:txBody>
      </p:sp>
      <p:sp>
        <p:nvSpPr>
          <p:cNvPr id="528" name="Shape 528"/>
          <p:cNvSpPr/>
          <p:nvPr/>
        </p:nvSpPr>
        <p:spPr>
          <a:xfrm>
            <a:off x="107504" y="1119535"/>
            <a:ext cx="8711717" cy="830997"/>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rgbClr val="FF0000"/>
              </a:buClr>
              <a:buSzPts val="2400"/>
              <a:buFont typeface="Noto Sans Symbols"/>
              <a:buChar char="•"/>
            </a:pPr>
            <a:r>
              <a:rPr lang="en-US" sz="2400">
                <a:solidFill>
                  <a:schemeClr val="dk1"/>
                </a:solidFill>
                <a:latin typeface="Times New Roman"/>
                <a:ea typeface="Times New Roman"/>
                <a:cs typeface="Times New Roman"/>
                <a:sym typeface="Times New Roman"/>
              </a:rPr>
              <a:t>A transfer actor-critic learning approach in green RANs for base station switching control to save energy</a:t>
            </a:r>
          </a:p>
        </p:txBody>
      </p:sp>
      <p:pic>
        <p:nvPicPr>
          <p:cNvPr id="529" name="Shape 529"/>
          <p:cNvPicPr preferRelativeResize="0"/>
          <p:nvPr/>
        </p:nvPicPr>
        <p:blipFill rotWithShape="1">
          <a:blip r:embed="rId4">
            <a:alphaModFix/>
          </a:blip>
          <a:srcRect b="0" l="0" r="0" t="0"/>
          <a:stretch/>
        </p:blipFill>
        <p:spPr>
          <a:xfrm>
            <a:off x="611560" y="2015624"/>
            <a:ext cx="3727566" cy="2899456"/>
          </a:xfrm>
          <a:prstGeom prst="rect">
            <a:avLst/>
          </a:prstGeom>
          <a:noFill/>
          <a:ln>
            <a:noFill/>
          </a:ln>
        </p:spPr>
      </p:pic>
      <p:sp>
        <p:nvSpPr>
          <p:cNvPr id="530" name="Shape 530"/>
          <p:cNvSpPr/>
          <p:nvPr/>
        </p:nvSpPr>
        <p:spPr>
          <a:xfrm>
            <a:off x="180763" y="5221232"/>
            <a:ext cx="8711717" cy="830997"/>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rgbClr val="FF0000"/>
              </a:buClr>
              <a:buSzPts val="2400"/>
              <a:buFont typeface="Noto Sans Symbols"/>
              <a:buChar char="•"/>
            </a:pPr>
            <a:r>
              <a:rPr lang="en-US" sz="2400">
                <a:solidFill>
                  <a:schemeClr val="dk1"/>
                </a:solidFill>
                <a:latin typeface="Times New Roman"/>
                <a:ea typeface="Times New Roman"/>
                <a:cs typeface="Times New Roman"/>
                <a:sym typeface="Times New Roman"/>
              </a:rPr>
              <a:t>Transferring the learned BS switching strategy in former period to the current period, learning can be speeded up</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Shape 535"/>
          <p:cNvSpPr txBox="1"/>
          <p:nvPr>
            <p:ph type="title"/>
          </p:nvPr>
        </p:nvSpPr>
        <p:spPr>
          <a:xfrm>
            <a:off x="0" y="58739"/>
            <a:ext cx="9144000" cy="849982"/>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400" u="none" cap="none" strike="noStrike">
                <a:solidFill>
                  <a:schemeClr val="dk1"/>
                </a:solidFill>
                <a:latin typeface="Times New Roman"/>
                <a:ea typeface="Times New Roman"/>
                <a:cs typeface="Times New Roman"/>
                <a:sym typeface="Times New Roman"/>
              </a:rPr>
              <a:t>TL in Green RANs（２）</a:t>
            </a:r>
          </a:p>
        </p:txBody>
      </p:sp>
      <p:sp>
        <p:nvSpPr>
          <p:cNvPr id="536" name="Shape 536"/>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pic>
        <p:nvPicPr>
          <p:cNvPr id="537" name="Shape 537"/>
          <p:cNvPicPr preferRelativeResize="0"/>
          <p:nvPr/>
        </p:nvPicPr>
        <p:blipFill rotWithShape="1">
          <a:blip r:embed="rId3">
            <a:alphaModFix/>
          </a:blip>
          <a:srcRect b="0" l="0" r="0" t="0"/>
          <a:stretch/>
        </p:blipFill>
        <p:spPr>
          <a:xfrm>
            <a:off x="35496" y="2924225"/>
            <a:ext cx="4226946" cy="3594639"/>
          </a:xfrm>
          <a:prstGeom prst="rect">
            <a:avLst/>
          </a:prstGeom>
          <a:noFill/>
          <a:ln>
            <a:noFill/>
          </a:ln>
        </p:spPr>
      </p:pic>
      <p:sp>
        <p:nvSpPr>
          <p:cNvPr id="538" name="Shape 538"/>
          <p:cNvSpPr txBox="1"/>
          <p:nvPr/>
        </p:nvSpPr>
        <p:spPr>
          <a:xfrm>
            <a:off x="1445687" y="2997973"/>
            <a:ext cx="1110089" cy="646331"/>
          </a:xfrm>
          <a:prstGeom prst="rect">
            <a:avLst/>
          </a:prstGeom>
          <a:noFill/>
          <a:ln>
            <a:noFill/>
          </a:ln>
        </p:spPr>
        <p:txBody>
          <a:bodyPr anchorCtr="0" anchor="t" bIns="0" lIns="0" rIns="0" wrap="square" tIns="0">
            <a:no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Classical actor-critic algorithm</a:t>
            </a:r>
          </a:p>
        </p:txBody>
      </p:sp>
      <p:cxnSp>
        <p:nvCxnSpPr>
          <p:cNvPr id="539" name="Shape 539"/>
          <p:cNvCxnSpPr/>
          <p:nvPr/>
        </p:nvCxnSpPr>
        <p:spPr>
          <a:xfrm flipH="1" rot="10800000">
            <a:off x="2441729" y="3175962"/>
            <a:ext cx="546095" cy="38543"/>
          </a:xfrm>
          <a:prstGeom prst="straightConnector1">
            <a:avLst/>
          </a:prstGeom>
          <a:noFill/>
          <a:ln cap="flat" cmpd="sng" w="19050">
            <a:solidFill>
              <a:srgbClr val="FF0000"/>
            </a:solidFill>
            <a:prstDash val="solid"/>
            <a:round/>
            <a:headEnd len="med" w="med" type="none"/>
            <a:tailEnd len="lg" w="lg" type="stealth"/>
          </a:ln>
        </p:spPr>
      </p:cxnSp>
      <p:cxnSp>
        <p:nvCxnSpPr>
          <p:cNvPr id="540" name="Shape 540"/>
          <p:cNvCxnSpPr/>
          <p:nvPr/>
        </p:nvCxnSpPr>
        <p:spPr>
          <a:xfrm flipH="1" rot="10800000">
            <a:off x="2641169" y="3429000"/>
            <a:ext cx="346655" cy="318439"/>
          </a:xfrm>
          <a:prstGeom prst="straightConnector1">
            <a:avLst/>
          </a:prstGeom>
          <a:noFill/>
          <a:ln cap="flat" cmpd="sng" w="19050">
            <a:solidFill>
              <a:srgbClr val="FF0000"/>
            </a:solidFill>
            <a:prstDash val="solid"/>
            <a:round/>
            <a:headEnd len="med" w="med" type="none"/>
            <a:tailEnd len="lg" w="lg" type="stealth"/>
          </a:ln>
        </p:spPr>
      </p:cxnSp>
      <p:sp>
        <p:nvSpPr>
          <p:cNvPr id="541" name="Shape 541"/>
          <p:cNvSpPr txBox="1"/>
          <p:nvPr/>
        </p:nvSpPr>
        <p:spPr>
          <a:xfrm>
            <a:off x="2123728" y="3716312"/>
            <a:ext cx="1440160" cy="646331"/>
          </a:xfrm>
          <a:prstGeom prst="rect">
            <a:avLst/>
          </a:prstGeom>
          <a:noFill/>
          <a:ln>
            <a:noFill/>
          </a:ln>
        </p:spPr>
        <p:txBody>
          <a:bodyPr anchorCtr="0" anchor="t" bIns="0" lIns="0" rIns="0" wrap="square" tIns="0">
            <a:no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Optimal scheme with full knowledge</a:t>
            </a:r>
          </a:p>
        </p:txBody>
      </p:sp>
      <p:pic>
        <p:nvPicPr>
          <p:cNvPr id="542" name="Shape 542"/>
          <p:cNvPicPr preferRelativeResize="0"/>
          <p:nvPr/>
        </p:nvPicPr>
        <p:blipFill rotWithShape="1">
          <a:blip r:embed="rId4">
            <a:alphaModFix/>
          </a:blip>
          <a:srcRect b="0" l="0" r="0" t="0"/>
          <a:stretch/>
        </p:blipFill>
        <p:spPr>
          <a:xfrm>
            <a:off x="4420890" y="2956723"/>
            <a:ext cx="4539206" cy="3415733"/>
          </a:xfrm>
          <a:prstGeom prst="rect">
            <a:avLst/>
          </a:prstGeom>
          <a:noFill/>
          <a:ln>
            <a:noFill/>
          </a:ln>
        </p:spPr>
      </p:pic>
      <p:sp>
        <p:nvSpPr>
          <p:cNvPr id="543" name="Shape 543"/>
          <p:cNvSpPr/>
          <p:nvPr/>
        </p:nvSpPr>
        <p:spPr>
          <a:xfrm rot="5400000">
            <a:off x="7911420" y="4344789"/>
            <a:ext cx="1888849" cy="285752"/>
          </a:xfrm>
          <a:prstGeom prst="ellipse">
            <a:avLst/>
          </a:prstGeom>
          <a:noFill/>
          <a:ln cap="flat" cmpd="sng" w="19050">
            <a:solidFill>
              <a:srgbClr val="FF0000"/>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544" name="Shape 544"/>
          <p:cNvCxnSpPr/>
          <p:nvPr/>
        </p:nvCxnSpPr>
        <p:spPr>
          <a:xfrm flipH="1">
            <a:off x="8164906" y="4596838"/>
            <a:ext cx="510656" cy="213701"/>
          </a:xfrm>
          <a:prstGeom prst="straightConnector1">
            <a:avLst/>
          </a:prstGeom>
          <a:noFill/>
          <a:ln cap="flat" cmpd="sng" w="19050">
            <a:solidFill>
              <a:srgbClr val="FF0000"/>
            </a:solidFill>
            <a:prstDash val="solid"/>
            <a:round/>
            <a:headEnd len="med" w="med" type="none"/>
            <a:tailEnd len="lg" w="lg" type="stealth"/>
          </a:ln>
        </p:spPr>
      </p:cxnSp>
      <p:sp>
        <p:nvSpPr>
          <p:cNvPr id="545" name="Shape 545"/>
          <p:cNvSpPr txBox="1"/>
          <p:nvPr/>
        </p:nvSpPr>
        <p:spPr>
          <a:xfrm>
            <a:off x="6949918" y="4293538"/>
            <a:ext cx="1440160" cy="1077218"/>
          </a:xfrm>
          <a:prstGeom prst="rect">
            <a:avLst/>
          </a:prstGeom>
          <a:noFill/>
          <a:ln>
            <a:noFill/>
          </a:ln>
        </p:spPr>
        <p:txBody>
          <a:bodyPr anchorCtr="0" anchor="t" bIns="0" lIns="0" rIns="0" wrap="square" tIns="0">
            <a:no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A measure of the similarity between the source task and the target task</a:t>
            </a:r>
          </a:p>
        </p:txBody>
      </p:sp>
      <p:sp>
        <p:nvSpPr>
          <p:cNvPr id="546" name="Shape 546"/>
          <p:cNvSpPr/>
          <p:nvPr/>
        </p:nvSpPr>
        <p:spPr>
          <a:xfrm>
            <a:off x="140161" y="1052736"/>
            <a:ext cx="3156633" cy="461665"/>
          </a:xfrm>
          <a:prstGeom prst="rect">
            <a:avLst/>
          </a:prstGeom>
          <a:noFill/>
          <a:ln>
            <a:noFill/>
          </a:ln>
        </p:spPr>
        <p:txBody>
          <a:bodyPr anchorCtr="0" anchor="t" bIns="45700" lIns="91425" rIns="91425" wrap="square" tIns="45700">
            <a:noAutofit/>
          </a:bodyPr>
          <a:lstStyle/>
          <a:p>
            <a:pPr indent="-342900" lvl="0" marL="342900" marR="0" rtl="0" algn="r">
              <a:spcBef>
                <a:spcPts val="0"/>
              </a:spcBef>
              <a:spcAft>
                <a:spcPts val="0"/>
              </a:spcAft>
              <a:buClr>
                <a:srgbClr val="FF0000"/>
              </a:buClr>
              <a:buSzPts val="2400"/>
              <a:buFont typeface="Noto Sans Symbols"/>
              <a:buChar char="•"/>
            </a:pPr>
            <a:r>
              <a:rPr b="1" lang="en-US" sz="2400">
                <a:solidFill>
                  <a:schemeClr val="dk1"/>
                </a:solidFill>
                <a:latin typeface="Times New Roman"/>
                <a:ea typeface="Times New Roman"/>
                <a:cs typeface="Times New Roman"/>
                <a:sym typeface="Times New Roman"/>
              </a:rPr>
              <a:t>Main Contributions</a:t>
            </a:r>
          </a:p>
        </p:txBody>
      </p:sp>
      <p:sp>
        <p:nvSpPr>
          <p:cNvPr id="547" name="Shape 547"/>
          <p:cNvSpPr txBox="1"/>
          <p:nvPr/>
        </p:nvSpPr>
        <p:spPr>
          <a:xfrm>
            <a:off x="338805" y="1592783"/>
            <a:ext cx="8492634" cy="1280075"/>
          </a:xfrm>
          <a:prstGeom prst="rect">
            <a:avLst/>
          </a:prstGeom>
          <a:noFill/>
          <a:ln>
            <a:noFill/>
          </a:ln>
        </p:spPr>
        <p:txBody>
          <a:bodyPr anchorCtr="0" anchor="t" bIns="0" lIns="0" rIns="0" wrap="square" tIns="0">
            <a:no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The actor-critic algorithm with knowledge transfer converges faster than the classical actor-critic scheme</a:t>
            </a: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Higher similarity between the source task and the target task leads to a more efficient transfer effect</a:t>
            </a:r>
          </a:p>
        </p:txBody>
      </p:sp>
      <p:sp>
        <p:nvSpPr>
          <p:cNvPr id="548" name="Shape 548"/>
          <p:cNvSpPr txBox="1"/>
          <p:nvPr/>
        </p:nvSpPr>
        <p:spPr>
          <a:xfrm>
            <a:off x="107504" y="6464369"/>
            <a:ext cx="8784976" cy="276999"/>
          </a:xfrm>
          <a:prstGeom prst="rect">
            <a:avLst/>
          </a:prstGeom>
          <a:noFill/>
          <a:ln>
            <a:noFill/>
          </a:ln>
        </p:spPr>
        <p:txBody>
          <a:bodyPr anchorCtr="0" anchor="t" bIns="0" lIns="0" rIns="0" wrap="square" tIns="0">
            <a:noAutofit/>
          </a:bodyPr>
          <a:lstStyle/>
          <a:p>
            <a:pPr indent="0" lvl="0" marL="0" marR="0" rtl="0" algn="l">
              <a:spcBef>
                <a:spcPts val="0"/>
              </a:spcBef>
              <a:spcAft>
                <a:spcPts val="0"/>
              </a:spcAft>
              <a:buNone/>
            </a:pPr>
            <a:r>
              <a:rPr lang="en-US" sz="900">
                <a:solidFill>
                  <a:schemeClr val="dk1"/>
                </a:solidFill>
                <a:latin typeface="Times New Roman"/>
                <a:ea typeface="Times New Roman"/>
                <a:cs typeface="Times New Roman"/>
                <a:sym typeface="Times New Roman"/>
              </a:rPr>
              <a:t>Reference: R. Li, Z. Zhao, X. Chen, J. Palicot, and H. Zhang, ”TACT: A transfer actor-critic learning framework for energy saving in cellular radio access networks,” </a:t>
            </a:r>
            <a:r>
              <a:rPr i="1" lang="en-US" sz="900">
                <a:solidFill>
                  <a:schemeClr val="dk1"/>
                </a:solidFill>
                <a:latin typeface="Times New Roman"/>
                <a:ea typeface="Times New Roman"/>
                <a:cs typeface="Times New Roman"/>
                <a:sym typeface="Times New Roman"/>
              </a:rPr>
              <a:t>IEEE Trans. Wireless Commun</a:t>
            </a:r>
            <a:r>
              <a:rPr lang="en-US" sz="900">
                <a:solidFill>
                  <a:schemeClr val="dk1"/>
                </a:solidFill>
                <a:latin typeface="Times New Roman"/>
                <a:ea typeface="Times New Roman"/>
                <a:cs typeface="Times New Roman"/>
                <a:sym typeface="Times New Roman"/>
              </a:rPr>
              <a:t>., vol. 13, no. 4, pp. 2000-2011, Apr. 2014.   </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Shape 554"/>
          <p:cNvSpPr txBox="1"/>
          <p:nvPr>
            <p:ph type="title"/>
          </p:nvPr>
        </p:nvSpPr>
        <p:spPr>
          <a:xfrm>
            <a:off x="0" y="58739"/>
            <a:ext cx="9144000" cy="849982"/>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000" u="none" cap="none" strike="noStrike">
                <a:solidFill>
                  <a:schemeClr val="dk1"/>
                </a:solidFill>
                <a:latin typeface="Times New Roman"/>
                <a:ea typeface="Times New Roman"/>
                <a:cs typeface="Times New Roman"/>
                <a:sym typeface="Times New Roman"/>
              </a:rPr>
              <a:t>TL in </a:t>
            </a:r>
            <a:r>
              <a:rPr b="1" i="0" lang="en-US" sz="4400" u="none" cap="none" strike="noStrike">
                <a:solidFill>
                  <a:schemeClr val="dk1"/>
                </a:solidFill>
                <a:latin typeface="Times New Roman"/>
                <a:ea typeface="Times New Roman"/>
                <a:cs typeface="Times New Roman"/>
                <a:sym typeface="Times New Roman"/>
              </a:rPr>
              <a:t>Spectrum</a:t>
            </a:r>
            <a:r>
              <a:rPr b="1" i="0" lang="en-US" sz="4000" u="none" cap="none" strike="noStrike">
                <a:solidFill>
                  <a:schemeClr val="dk1"/>
                </a:solidFill>
                <a:latin typeface="Times New Roman"/>
                <a:ea typeface="Times New Roman"/>
                <a:cs typeface="Times New Roman"/>
                <a:sym typeface="Times New Roman"/>
              </a:rPr>
              <a:t> Management</a:t>
            </a:r>
          </a:p>
        </p:txBody>
      </p:sp>
      <p:sp>
        <p:nvSpPr>
          <p:cNvPr id="555" name="Shape 555"/>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sp>
        <p:nvSpPr>
          <p:cNvPr id="556" name="Shape 556"/>
          <p:cNvSpPr txBox="1"/>
          <p:nvPr/>
        </p:nvSpPr>
        <p:spPr>
          <a:xfrm>
            <a:off x="107504" y="6525344"/>
            <a:ext cx="8784976" cy="276999"/>
          </a:xfrm>
          <a:prstGeom prst="rect">
            <a:avLst/>
          </a:prstGeom>
          <a:noFill/>
          <a:ln>
            <a:noFill/>
          </a:ln>
        </p:spPr>
        <p:txBody>
          <a:bodyPr anchorCtr="0" anchor="t" bIns="0" lIns="0" rIns="0" wrap="square" tIns="0">
            <a:noAutofit/>
          </a:bodyPr>
          <a:lstStyle/>
          <a:p>
            <a:pPr indent="0" lvl="0" marL="0" marR="0" rtl="0" algn="l">
              <a:spcBef>
                <a:spcPts val="0"/>
              </a:spcBef>
              <a:spcAft>
                <a:spcPts val="0"/>
              </a:spcAft>
              <a:buNone/>
            </a:pPr>
            <a:r>
              <a:rPr lang="en-US" sz="900">
                <a:solidFill>
                  <a:schemeClr val="dk1"/>
                </a:solidFill>
                <a:latin typeface="Times New Roman"/>
                <a:ea typeface="Times New Roman"/>
                <a:cs typeface="Times New Roman"/>
                <a:sym typeface="Times New Roman"/>
              </a:rPr>
              <a:t>Reference:  A. Koushik, F. Hu, and S. Kumar, ”Intelligent spectrum management based on transfer actor-critic learning for rateless transmissions in cognitive radio networks,” </a:t>
            </a:r>
            <a:r>
              <a:rPr i="1" lang="en-US" sz="900">
                <a:solidFill>
                  <a:schemeClr val="dk1"/>
                </a:solidFill>
                <a:latin typeface="Times New Roman"/>
                <a:ea typeface="Times New Roman"/>
                <a:cs typeface="Times New Roman"/>
                <a:sym typeface="Times New Roman"/>
              </a:rPr>
              <a:t>IEEE Trans. Mobile Comput</a:t>
            </a:r>
            <a:r>
              <a:rPr lang="en-US" sz="900">
                <a:solidFill>
                  <a:schemeClr val="dk1"/>
                </a:solidFill>
                <a:latin typeface="Times New Roman"/>
                <a:ea typeface="Times New Roman"/>
                <a:cs typeface="Times New Roman"/>
                <a:sym typeface="Times New Roman"/>
              </a:rPr>
              <a:t>.,</a:t>
            </a:r>
            <a:r>
              <a:rPr i="1" lang="en-US" sz="900">
                <a:solidFill>
                  <a:schemeClr val="dk1"/>
                </a:solidFill>
                <a:latin typeface="Times New Roman"/>
                <a:ea typeface="Times New Roman"/>
                <a:cs typeface="Times New Roman"/>
                <a:sym typeface="Times New Roman"/>
              </a:rPr>
              <a:t> </a:t>
            </a:r>
            <a:r>
              <a:rPr lang="en-US" sz="900">
                <a:solidFill>
                  <a:schemeClr val="dk1"/>
                </a:solidFill>
                <a:latin typeface="Times New Roman"/>
                <a:ea typeface="Times New Roman"/>
                <a:cs typeface="Times New Roman"/>
                <a:sym typeface="Times New Roman"/>
              </a:rPr>
              <a:t>doi:10.1109/TMC.2017.2744620   </a:t>
            </a:r>
          </a:p>
        </p:txBody>
      </p:sp>
      <p:grpSp>
        <p:nvGrpSpPr>
          <p:cNvPr id="557" name="Shape 557"/>
          <p:cNvGrpSpPr/>
          <p:nvPr/>
        </p:nvGrpSpPr>
        <p:grpSpPr>
          <a:xfrm>
            <a:off x="5658928" y="3194331"/>
            <a:ext cx="3278697" cy="3186997"/>
            <a:chOff x="5606873" y="980728"/>
            <a:chExt cx="3278697" cy="3186997"/>
          </a:xfrm>
        </p:grpSpPr>
        <p:pic>
          <p:nvPicPr>
            <p:cNvPr id="558" name="Shape 558"/>
            <p:cNvPicPr preferRelativeResize="0"/>
            <p:nvPr/>
          </p:nvPicPr>
          <p:blipFill rotWithShape="1">
            <a:blip r:embed="rId3">
              <a:alphaModFix/>
            </a:blip>
            <a:srcRect b="0" l="0" r="0" t="0"/>
            <a:stretch/>
          </p:blipFill>
          <p:spPr>
            <a:xfrm>
              <a:off x="5606873" y="980728"/>
              <a:ext cx="3113641" cy="2749381"/>
            </a:xfrm>
            <a:prstGeom prst="rect">
              <a:avLst/>
            </a:prstGeom>
            <a:noFill/>
            <a:ln>
              <a:noFill/>
            </a:ln>
          </p:spPr>
        </p:pic>
        <p:sp>
          <p:nvSpPr>
            <p:cNvPr id="559" name="Shape 559"/>
            <p:cNvSpPr txBox="1"/>
            <p:nvPr/>
          </p:nvSpPr>
          <p:spPr>
            <a:xfrm>
              <a:off x="6264598" y="2515687"/>
              <a:ext cx="1602582" cy="646331"/>
            </a:xfrm>
            <a:prstGeom prst="rect">
              <a:avLst/>
            </a:prstGeom>
            <a:noFill/>
            <a:ln>
              <a:noFill/>
            </a:ln>
          </p:spPr>
          <p:txBody>
            <a:bodyPr anchorCtr="0" anchor="t" bIns="0" lIns="0" rIns="0" wrap="square" tIns="0">
              <a:no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 RL with knowledge transfer</a:t>
              </a:r>
            </a:p>
          </p:txBody>
        </p:sp>
        <p:cxnSp>
          <p:nvCxnSpPr>
            <p:cNvPr id="560" name="Shape 560"/>
            <p:cNvCxnSpPr/>
            <p:nvPr/>
          </p:nvCxnSpPr>
          <p:spPr>
            <a:xfrm>
              <a:off x="7596336" y="2776684"/>
              <a:ext cx="270844" cy="528631"/>
            </a:xfrm>
            <a:prstGeom prst="straightConnector1">
              <a:avLst/>
            </a:prstGeom>
            <a:noFill/>
            <a:ln cap="flat" cmpd="sng" w="19050">
              <a:solidFill>
                <a:srgbClr val="FF0000"/>
              </a:solidFill>
              <a:prstDash val="solid"/>
              <a:round/>
              <a:headEnd len="med" w="med" type="none"/>
              <a:tailEnd len="lg" w="lg" type="stealth"/>
            </a:ln>
          </p:spPr>
        </p:cxnSp>
        <p:sp>
          <p:nvSpPr>
            <p:cNvPr id="561" name="Shape 561"/>
            <p:cNvSpPr txBox="1"/>
            <p:nvPr/>
          </p:nvSpPr>
          <p:spPr>
            <a:xfrm>
              <a:off x="5606873" y="3736838"/>
              <a:ext cx="3278697" cy="430887"/>
            </a:xfrm>
            <a:prstGeom prst="rect">
              <a:avLst/>
            </a:prstGeom>
            <a:noFill/>
            <a:ln>
              <a:noFill/>
            </a:ln>
          </p:spPr>
          <p:txBody>
            <a:bodyPr anchorCtr="0" anchor="t" bIns="0" lIns="0" rIns="0" wrap="square" tIns="0">
              <a:noAutofit/>
            </a:bodyPr>
            <a:lstStyle/>
            <a:p>
              <a:pPr indent="0" lvl="0" marL="0" marR="0" rtl="0" algn="ctr">
                <a:spcBef>
                  <a:spcPts val="0"/>
                </a:spcBef>
                <a:spcAft>
                  <a:spcPts val="0"/>
                </a:spcAft>
                <a:buNone/>
              </a:pPr>
              <a:r>
                <a:rPr lang="en-US" sz="1400">
                  <a:solidFill>
                    <a:srgbClr val="FF0000"/>
                  </a:solidFill>
                  <a:latin typeface="Times New Roman"/>
                  <a:ea typeface="Times New Roman"/>
                  <a:cs typeface="Times New Roman"/>
                  <a:sym typeface="Times New Roman"/>
                </a:rPr>
                <a:t>Knowledge transfer enables better performance and quick convergence</a:t>
              </a:r>
            </a:p>
          </p:txBody>
        </p:sp>
      </p:grpSp>
      <p:sp>
        <p:nvSpPr>
          <p:cNvPr id="562" name="Shape 562"/>
          <p:cNvSpPr/>
          <p:nvPr/>
        </p:nvSpPr>
        <p:spPr>
          <a:xfrm>
            <a:off x="107504" y="959537"/>
            <a:ext cx="8919143" cy="830997"/>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rgbClr val="FF0000"/>
              </a:buClr>
              <a:buSzPts val="2400"/>
              <a:buFont typeface="Noto Sans Symbols"/>
              <a:buChar char="•"/>
            </a:pPr>
            <a:r>
              <a:rPr lang="en-US" sz="2400">
                <a:solidFill>
                  <a:schemeClr val="dk1"/>
                </a:solidFill>
                <a:latin typeface="Times New Roman"/>
                <a:ea typeface="Times New Roman"/>
                <a:cs typeface="Times New Roman"/>
                <a:sym typeface="Times New Roman"/>
              </a:rPr>
              <a:t>A transfer actor-critic learning approach in cognitive radio networks (CRNs) for CR users to make spectrum utilization decisions</a:t>
            </a:r>
          </a:p>
        </p:txBody>
      </p:sp>
      <p:pic>
        <p:nvPicPr>
          <p:cNvPr id="563" name="Shape 563"/>
          <p:cNvPicPr preferRelativeResize="0"/>
          <p:nvPr/>
        </p:nvPicPr>
        <p:blipFill rotWithShape="1">
          <a:blip r:embed="rId4">
            <a:alphaModFix/>
          </a:blip>
          <a:srcRect b="0" l="0" r="0" t="0"/>
          <a:stretch/>
        </p:blipFill>
        <p:spPr>
          <a:xfrm>
            <a:off x="785648" y="4376054"/>
            <a:ext cx="4557139" cy="2148392"/>
          </a:xfrm>
          <a:prstGeom prst="rect">
            <a:avLst/>
          </a:prstGeom>
          <a:noFill/>
          <a:ln>
            <a:noFill/>
          </a:ln>
        </p:spPr>
      </p:pic>
      <p:sp>
        <p:nvSpPr>
          <p:cNvPr id="564" name="Shape 564"/>
          <p:cNvSpPr/>
          <p:nvPr/>
        </p:nvSpPr>
        <p:spPr>
          <a:xfrm>
            <a:off x="64749" y="1706550"/>
            <a:ext cx="8711717" cy="1200329"/>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rgbClr val="FF0000"/>
              </a:buClr>
              <a:buSzPts val="2400"/>
              <a:buFont typeface="Noto Sans Symbols"/>
              <a:buChar char="•"/>
            </a:pPr>
            <a:r>
              <a:rPr lang="en-US" sz="2400">
                <a:solidFill>
                  <a:schemeClr val="dk1"/>
                </a:solidFill>
                <a:latin typeface="Times New Roman"/>
                <a:ea typeface="Times New Roman"/>
                <a:cs typeface="Times New Roman"/>
                <a:sym typeface="Times New Roman"/>
              </a:rPr>
              <a:t>The secondary user (SU) which is new to CRN can use the matured experience of the existing expert SUs which have similar QoS requirements</a:t>
            </a:r>
          </a:p>
        </p:txBody>
      </p:sp>
      <p:pic>
        <p:nvPicPr>
          <p:cNvPr id="565" name="Shape 565"/>
          <p:cNvPicPr preferRelativeResize="0"/>
          <p:nvPr/>
        </p:nvPicPr>
        <p:blipFill rotWithShape="1">
          <a:blip r:embed="rId5">
            <a:alphaModFix/>
          </a:blip>
          <a:srcRect b="0" l="0" r="0" t="0"/>
          <a:stretch/>
        </p:blipFill>
        <p:spPr>
          <a:xfrm>
            <a:off x="220919" y="2823479"/>
            <a:ext cx="5262075" cy="15521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Shape 570"/>
          <p:cNvSpPr/>
          <p:nvPr/>
        </p:nvSpPr>
        <p:spPr>
          <a:xfrm>
            <a:off x="2" y="115888"/>
            <a:ext cx="8843597" cy="769441"/>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4400">
                <a:solidFill>
                  <a:schemeClr val="dk1"/>
                </a:solidFill>
                <a:latin typeface="Times New Roman"/>
                <a:ea typeface="Times New Roman"/>
                <a:cs typeface="Times New Roman"/>
                <a:sym typeface="Times New Roman"/>
              </a:rPr>
              <a:t>Outline</a:t>
            </a:r>
          </a:p>
        </p:txBody>
      </p:sp>
      <p:sp>
        <p:nvSpPr>
          <p:cNvPr id="571" name="Shape 571"/>
          <p:cNvSpPr txBox="1"/>
          <p:nvPr/>
        </p:nvSpPr>
        <p:spPr>
          <a:xfrm>
            <a:off x="245335" y="1336696"/>
            <a:ext cx="8748464" cy="4760912"/>
          </a:xfrm>
          <a:prstGeom prst="rect">
            <a:avLst/>
          </a:prstGeom>
          <a:noFill/>
          <a:ln>
            <a:noFill/>
          </a:ln>
        </p:spPr>
        <p:txBody>
          <a:bodyPr anchorCtr="0" anchor="t" bIns="45700" lIns="91425" rIns="91425" wrap="square" tIns="45700">
            <a:noAutofit/>
          </a:bodyPr>
          <a:lstStyle/>
          <a:p>
            <a:pPr indent="-514350" lvl="0" marL="514350" marR="0" rtl="0" algn="l">
              <a:lnSpc>
                <a:spcPct val="120000"/>
              </a:lnSpc>
              <a:spcBef>
                <a:spcPts val="0"/>
              </a:spcBef>
              <a:spcAft>
                <a:spcPts val="0"/>
              </a:spcAft>
              <a:buClr>
                <a:srgbClr val="000000"/>
              </a:buClr>
              <a:buSzPts val="4000"/>
              <a:buFont typeface="Noto Sans Symbols"/>
              <a:buChar char="●"/>
            </a:pPr>
            <a:r>
              <a:rPr b="1" lang="en-US" sz="4000">
                <a:solidFill>
                  <a:srgbClr val="000000"/>
                </a:solidFill>
                <a:latin typeface="Times New Roman"/>
                <a:ea typeface="Times New Roman"/>
                <a:cs typeface="Times New Roman"/>
                <a:sym typeface="Times New Roman"/>
              </a:rPr>
              <a:t>Background</a:t>
            </a:r>
          </a:p>
          <a:p>
            <a:pPr indent="-514350" lvl="0" marL="514350" marR="0" rtl="0" algn="l">
              <a:lnSpc>
                <a:spcPct val="120000"/>
              </a:lnSpc>
              <a:spcBef>
                <a:spcPts val="800"/>
              </a:spcBef>
              <a:spcAft>
                <a:spcPts val="0"/>
              </a:spcAft>
              <a:buClr>
                <a:srgbClr val="000000"/>
              </a:buClr>
              <a:buSzPts val="4000"/>
              <a:buFont typeface="Noto Sans Symbols"/>
              <a:buChar char="●"/>
            </a:pPr>
            <a:r>
              <a:rPr b="1" lang="en-US" sz="4000">
                <a:solidFill>
                  <a:srgbClr val="000000"/>
                </a:solidFill>
                <a:latin typeface="Times New Roman"/>
                <a:ea typeface="Times New Roman"/>
                <a:cs typeface="Times New Roman"/>
                <a:sym typeface="Times New Roman"/>
              </a:rPr>
              <a:t>Supervised Learning</a:t>
            </a:r>
          </a:p>
          <a:p>
            <a:pPr indent="-514350" lvl="0" marL="514350" marR="0" rtl="0" algn="l">
              <a:lnSpc>
                <a:spcPct val="120000"/>
              </a:lnSpc>
              <a:spcBef>
                <a:spcPts val="800"/>
              </a:spcBef>
              <a:spcAft>
                <a:spcPts val="0"/>
              </a:spcAft>
              <a:buClr>
                <a:srgbClr val="000000"/>
              </a:buClr>
              <a:buSzPts val="4000"/>
              <a:buFont typeface="Noto Sans Symbols"/>
              <a:buChar char="●"/>
            </a:pPr>
            <a:r>
              <a:rPr b="1" lang="en-US" sz="4000">
                <a:solidFill>
                  <a:srgbClr val="000000"/>
                </a:solidFill>
                <a:latin typeface="Times New Roman"/>
                <a:ea typeface="Times New Roman"/>
                <a:cs typeface="Times New Roman"/>
                <a:sym typeface="Times New Roman"/>
              </a:rPr>
              <a:t>Unsupervised Learning</a:t>
            </a:r>
          </a:p>
          <a:p>
            <a:pPr indent="-514350" lvl="0" marL="514350" marR="0" rtl="0" algn="l">
              <a:lnSpc>
                <a:spcPct val="120000"/>
              </a:lnSpc>
              <a:spcBef>
                <a:spcPts val="800"/>
              </a:spcBef>
              <a:spcAft>
                <a:spcPts val="0"/>
              </a:spcAft>
              <a:buClr>
                <a:srgbClr val="000000"/>
              </a:buClr>
              <a:buSzPts val="4000"/>
              <a:buFont typeface="Noto Sans Symbols"/>
              <a:buChar char="●"/>
            </a:pPr>
            <a:r>
              <a:rPr b="1" lang="en-US" sz="4000">
                <a:solidFill>
                  <a:srgbClr val="000000"/>
                </a:solidFill>
                <a:latin typeface="Times New Roman"/>
                <a:ea typeface="Times New Roman"/>
                <a:cs typeface="Times New Roman"/>
                <a:sym typeface="Times New Roman"/>
              </a:rPr>
              <a:t>Transfer Learning</a:t>
            </a:r>
          </a:p>
          <a:p>
            <a:pPr indent="-514350" lvl="0" marL="514350" marR="0" rtl="0" algn="l">
              <a:lnSpc>
                <a:spcPct val="120000"/>
              </a:lnSpc>
              <a:spcBef>
                <a:spcPts val="800"/>
              </a:spcBef>
              <a:spcAft>
                <a:spcPts val="0"/>
              </a:spcAft>
              <a:buClr>
                <a:srgbClr val="FF0000"/>
              </a:buClr>
              <a:buSzPts val="4000"/>
              <a:buFont typeface="Noto Sans Symbols"/>
              <a:buChar char="●"/>
            </a:pPr>
            <a:r>
              <a:rPr b="1" lang="en-US" sz="4000">
                <a:solidFill>
                  <a:srgbClr val="FF0000"/>
                </a:solidFill>
                <a:latin typeface="Times New Roman"/>
                <a:ea typeface="Times New Roman"/>
                <a:cs typeface="Times New Roman"/>
                <a:sym typeface="Times New Roman"/>
              </a:rPr>
              <a:t>Reinforcement Learning</a:t>
            </a:r>
          </a:p>
        </p:txBody>
      </p:sp>
      <p:sp>
        <p:nvSpPr>
          <p:cNvPr id="572" name="Shape 572"/>
          <p:cNvSpPr txBox="1"/>
          <p:nvPr>
            <p:ph idx="12" type="sldNum"/>
          </p:nvPr>
        </p:nvSpPr>
        <p:spPr>
          <a:xfrm>
            <a:off x="8843598" y="6578221"/>
            <a:ext cx="300402" cy="279779"/>
          </a:xfrm>
          <a:prstGeom prst="rect">
            <a:avLst/>
          </a:prstGeom>
          <a:noFill/>
          <a:ln>
            <a:noFill/>
          </a:ln>
        </p:spPr>
        <p:txBody>
          <a:bodyPr anchorCtr="0" anchor="t" bIns="45700" lIns="91425" rIns="91425" wrap="square" tIns="45700">
            <a:noAutofit/>
          </a:bodyPr>
          <a:lstStyle/>
          <a:p>
            <a:pPr indent="-66675" lvl="0" marL="0" marR="0" rtl="0" algn="r">
              <a:spcBef>
                <a:spcPts val="0"/>
              </a:spcBef>
              <a:spcAft>
                <a:spcPts val="0"/>
              </a:spcAft>
              <a:buClr>
                <a:srgbClr val="000000"/>
              </a:buClr>
              <a:buSzPts val="1050"/>
              <a:buFont typeface="Noto Sans Symbols"/>
              <a:buNone/>
            </a:pPr>
            <a:fld id="{00000000-1234-1234-1234-123412341234}" type="slidenum">
              <a:rPr b="1" lang="en-US" sz="1050">
                <a:solidFill>
                  <a:srgbClr val="000000"/>
                </a:solidFill>
                <a:latin typeface="Arial"/>
                <a:ea typeface="Arial"/>
                <a:cs typeface="Arial"/>
                <a:sym typeface="Arial"/>
              </a:rPr>
              <a:t>‹#›</a:t>
            </a:fld>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Shape 578"/>
          <p:cNvSpPr txBox="1"/>
          <p:nvPr>
            <p:ph type="title"/>
          </p:nvPr>
        </p:nvSpPr>
        <p:spPr>
          <a:xfrm>
            <a:off x="0" y="68231"/>
            <a:ext cx="9144000" cy="830997"/>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800" u="none" cap="none" strike="noStrike">
                <a:solidFill>
                  <a:schemeClr val="dk1"/>
                </a:solidFill>
                <a:latin typeface="Times New Roman"/>
                <a:ea typeface="Times New Roman"/>
                <a:cs typeface="Times New Roman"/>
                <a:sym typeface="Times New Roman"/>
              </a:rPr>
              <a:t>Reinforcement Learning</a:t>
            </a:r>
          </a:p>
        </p:txBody>
      </p:sp>
      <p:sp>
        <p:nvSpPr>
          <p:cNvPr id="579" name="Shape 579"/>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sp>
        <p:nvSpPr>
          <p:cNvPr id="580" name="Shape 580"/>
          <p:cNvSpPr txBox="1"/>
          <p:nvPr/>
        </p:nvSpPr>
        <p:spPr>
          <a:xfrm>
            <a:off x="899592" y="6158107"/>
            <a:ext cx="3001150" cy="534988"/>
          </a:xfrm>
          <a:prstGeom prst="rect">
            <a:avLst/>
          </a:prstGeom>
          <a:noFill/>
          <a:ln>
            <a:noFill/>
          </a:ln>
        </p:spPr>
        <p:txBody>
          <a:bodyPr anchorCtr="0" anchor="b" bIns="0" lIns="0" rIns="0" wrap="square" tIns="0">
            <a:noAutofit/>
          </a:bodyPr>
          <a:lstStyle/>
          <a:p>
            <a:pPr indent="0" lvl="0" marL="0" marR="0" rtl="0" algn="l">
              <a:lnSpc>
                <a:spcPct val="130000"/>
              </a:lnSpc>
              <a:spcBef>
                <a:spcPts val="0"/>
              </a:spcBef>
              <a:spcAft>
                <a:spcPts val="0"/>
              </a:spcAft>
              <a:buNone/>
            </a:pPr>
            <a:r>
              <a:rPr b="0" lang="en-US" sz="1600">
                <a:solidFill>
                  <a:srgbClr val="FF0000"/>
                </a:solidFill>
                <a:latin typeface="Arial"/>
                <a:ea typeface="Arial"/>
                <a:cs typeface="Arial"/>
                <a:sym typeface="Arial"/>
              </a:rPr>
              <a:t>Vehicular Network</a:t>
            </a:r>
          </a:p>
        </p:txBody>
      </p:sp>
      <p:sp>
        <p:nvSpPr>
          <p:cNvPr id="581" name="Shape 581"/>
          <p:cNvSpPr txBox="1"/>
          <p:nvPr/>
        </p:nvSpPr>
        <p:spPr>
          <a:xfrm>
            <a:off x="4067944" y="6158107"/>
            <a:ext cx="2512889" cy="534988"/>
          </a:xfrm>
          <a:prstGeom prst="rect">
            <a:avLst/>
          </a:prstGeom>
          <a:noFill/>
          <a:ln>
            <a:noFill/>
          </a:ln>
        </p:spPr>
        <p:txBody>
          <a:bodyPr anchorCtr="0" anchor="b" bIns="0" lIns="0" rIns="0" wrap="square" tIns="0">
            <a:noAutofit/>
          </a:bodyPr>
          <a:lstStyle/>
          <a:p>
            <a:pPr indent="0" lvl="0" marL="0" marR="0" rtl="0" algn="l">
              <a:lnSpc>
                <a:spcPct val="130000"/>
              </a:lnSpc>
              <a:spcBef>
                <a:spcPts val="0"/>
              </a:spcBef>
              <a:spcAft>
                <a:spcPts val="0"/>
              </a:spcAft>
              <a:buNone/>
            </a:pPr>
            <a:r>
              <a:rPr b="0" lang="en-US" sz="1600">
                <a:solidFill>
                  <a:srgbClr val="FF0000"/>
                </a:solidFill>
                <a:latin typeface="Arial"/>
                <a:ea typeface="Arial"/>
                <a:cs typeface="Arial"/>
                <a:sym typeface="Arial"/>
              </a:rPr>
              <a:t>Cloud RANs</a:t>
            </a:r>
          </a:p>
        </p:txBody>
      </p:sp>
      <p:sp>
        <p:nvSpPr>
          <p:cNvPr id="582" name="Shape 582"/>
          <p:cNvSpPr txBox="1"/>
          <p:nvPr/>
        </p:nvSpPr>
        <p:spPr>
          <a:xfrm>
            <a:off x="6732240" y="6167079"/>
            <a:ext cx="2278619" cy="534988"/>
          </a:xfrm>
          <a:prstGeom prst="rect">
            <a:avLst/>
          </a:prstGeom>
          <a:noFill/>
          <a:ln>
            <a:noFill/>
          </a:ln>
        </p:spPr>
        <p:txBody>
          <a:bodyPr anchorCtr="0" anchor="b" bIns="0" lIns="0" rIns="0" wrap="square" tIns="0">
            <a:noAutofit/>
          </a:bodyPr>
          <a:lstStyle/>
          <a:p>
            <a:pPr indent="0" lvl="0" marL="0" marR="0" rtl="0" algn="l">
              <a:lnSpc>
                <a:spcPct val="130000"/>
              </a:lnSpc>
              <a:spcBef>
                <a:spcPts val="0"/>
              </a:spcBef>
              <a:spcAft>
                <a:spcPts val="0"/>
              </a:spcAft>
              <a:buNone/>
            </a:pPr>
            <a:r>
              <a:rPr b="0" lang="en-US" sz="1600">
                <a:solidFill>
                  <a:srgbClr val="FF0000"/>
                </a:solidFill>
                <a:latin typeface="Arial"/>
                <a:ea typeface="Arial"/>
                <a:cs typeface="Arial"/>
                <a:sym typeface="Arial"/>
              </a:rPr>
              <a:t>D2D Network</a:t>
            </a:r>
          </a:p>
        </p:txBody>
      </p:sp>
      <p:pic>
        <p:nvPicPr>
          <p:cNvPr id="583" name="Shape 583"/>
          <p:cNvPicPr preferRelativeResize="0"/>
          <p:nvPr/>
        </p:nvPicPr>
        <p:blipFill rotWithShape="1">
          <a:blip r:embed="rId3">
            <a:alphaModFix/>
          </a:blip>
          <a:srcRect b="0" l="0" r="0" t="0"/>
          <a:stretch/>
        </p:blipFill>
        <p:spPr>
          <a:xfrm>
            <a:off x="683568" y="4550196"/>
            <a:ext cx="2224852" cy="1652043"/>
          </a:xfrm>
          <a:prstGeom prst="rect">
            <a:avLst/>
          </a:prstGeom>
          <a:noFill/>
          <a:ln>
            <a:noFill/>
          </a:ln>
        </p:spPr>
      </p:pic>
      <p:pic>
        <p:nvPicPr>
          <p:cNvPr id="584" name="Shape 584"/>
          <p:cNvPicPr preferRelativeResize="0"/>
          <p:nvPr/>
        </p:nvPicPr>
        <p:blipFill rotWithShape="1">
          <a:blip r:embed="rId4">
            <a:alphaModFix/>
          </a:blip>
          <a:srcRect b="0" l="0" r="0" t="0"/>
          <a:stretch/>
        </p:blipFill>
        <p:spPr>
          <a:xfrm>
            <a:off x="3491880" y="4583545"/>
            <a:ext cx="2193652" cy="1619184"/>
          </a:xfrm>
          <a:prstGeom prst="rect">
            <a:avLst/>
          </a:prstGeom>
          <a:noFill/>
          <a:ln>
            <a:noFill/>
          </a:ln>
        </p:spPr>
      </p:pic>
      <p:pic>
        <p:nvPicPr>
          <p:cNvPr id="585" name="Shape 585"/>
          <p:cNvPicPr preferRelativeResize="0"/>
          <p:nvPr/>
        </p:nvPicPr>
        <p:blipFill rotWithShape="1">
          <a:blip r:embed="rId5">
            <a:alphaModFix/>
          </a:blip>
          <a:srcRect b="0" l="0" r="0" t="0"/>
          <a:stretch/>
        </p:blipFill>
        <p:spPr>
          <a:xfrm>
            <a:off x="6004309" y="4293096"/>
            <a:ext cx="2663195" cy="2008763"/>
          </a:xfrm>
          <a:prstGeom prst="rect">
            <a:avLst/>
          </a:prstGeom>
          <a:noFill/>
          <a:ln>
            <a:noFill/>
          </a:ln>
        </p:spPr>
      </p:pic>
      <p:sp>
        <p:nvSpPr>
          <p:cNvPr id="586" name="Shape 586"/>
          <p:cNvSpPr txBox="1"/>
          <p:nvPr>
            <p:ph idx="1" type="body"/>
          </p:nvPr>
        </p:nvSpPr>
        <p:spPr>
          <a:xfrm>
            <a:off x="178474" y="1110993"/>
            <a:ext cx="8858250" cy="5747007"/>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dk1"/>
              </a:buClr>
              <a:buSzPts val="3200"/>
              <a:buFont typeface="Times New Roman"/>
              <a:buChar char="•"/>
            </a:pPr>
            <a:r>
              <a:rPr b="1" i="0" lang="en-US" sz="3200" u="none" cap="none" strike="noStrike">
                <a:solidFill>
                  <a:schemeClr val="dk1"/>
                </a:solidFill>
                <a:latin typeface="Times New Roman"/>
                <a:ea typeface="Times New Roman"/>
                <a:cs typeface="Times New Roman"/>
                <a:sym typeface="Times New Roman"/>
              </a:rPr>
              <a:t>Concept of RL</a:t>
            </a:r>
          </a:p>
          <a:p>
            <a:pPr indent="-203200" lvl="0" marL="0" marR="0" rtl="0" algn="l">
              <a:spcBef>
                <a:spcPts val="640"/>
              </a:spcBef>
              <a:spcAft>
                <a:spcPts val="0"/>
              </a:spcAft>
              <a:buClr>
                <a:schemeClr val="dk1"/>
              </a:buClr>
              <a:buSzPts val="3200"/>
              <a:buFont typeface="Arial"/>
              <a:buNone/>
            </a:pPr>
            <a:r>
              <a:t/>
            </a:r>
            <a:endParaRPr b="1" i="0" sz="3200" u="none" cap="none" strike="noStrike">
              <a:solidFill>
                <a:schemeClr val="dk1"/>
              </a:solidFill>
              <a:latin typeface="Times New Roman"/>
              <a:ea typeface="Times New Roman"/>
              <a:cs typeface="Times New Roman"/>
              <a:sym typeface="Times New Roman"/>
            </a:endParaRPr>
          </a:p>
          <a:p>
            <a:pPr indent="-203200" lvl="0" marL="0" marR="0" rtl="0" algn="l">
              <a:spcBef>
                <a:spcPts val="640"/>
              </a:spcBef>
              <a:spcAft>
                <a:spcPts val="0"/>
              </a:spcAft>
              <a:buClr>
                <a:schemeClr val="dk1"/>
              </a:buClr>
              <a:buSzPts val="3200"/>
              <a:buFont typeface="Arial"/>
              <a:buNone/>
            </a:pPr>
            <a:r>
              <a:t/>
            </a:r>
            <a:endParaRPr b="1" i="0" sz="3200" u="none" cap="none" strike="noStrike">
              <a:solidFill>
                <a:schemeClr val="dk1"/>
              </a:solidFill>
              <a:latin typeface="Times New Roman"/>
              <a:ea typeface="Times New Roman"/>
              <a:cs typeface="Times New Roman"/>
              <a:sym typeface="Times New Roman"/>
            </a:endParaRPr>
          </a:p>
          <a:p>
            <a:pPr indent="-203200" lvl="0" marL="0" marR="0" rtl="0" algn="l">
              <a:spcBef>
                <a:spcPts val="640"/>
              </a:spcBef>
              <a:spcAft>
                <a:spcPts val="0"/>
              </a:spcAft>
              <a:buClr>
                <a:schemeClr val="dk1"/>
              </a:buClr>
              <a:buSzPts val="3200"/>
              <a:buFont typeface="Arial"/>
              <a:buNone/>
            </a:pPr>
            <a:r>
              <a:t/>
            </a:r>
            <a:endParaRPr b="1" i="0" sz="3200" u="none" cap="none" strike="noStrike">
              <a:solidFill>
                <a:schemeClr val="dk1"/>
              </a:solidFill>
              <a:latin typeface="Times New Roman"/>
              <a:ea typeface="Times New Roman"/>
              <a:cs typeface="Times New Roman"/>
              <a:sym typeface="Times New Roman"/>
            </a:endParaRPr>
          </a:p>
          <a:p>
            <a:pPr indent="-114300" lvl="0" marL="0" marR="0" rtl="0" algn="l">
              <a:spcBef>
                <a:spcPts val="360"/>
              </a:spcBef>
              <a:spcAft>
                <a:spcPts val="0"/>
              </a:spcAft>
              <a:buClr>
                <a:schemeClr val="dk1"/>
              </a:buClr>
              <a:buSzPts val="1800"/>
              <a:buFont typeface="Arial"/>
              <a:buNone/>
            </a:pPr>
            <a:r>
              <a:t/>
            </a:r>
            <a:endParaRPr b="1" i="0" sz="18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3200"/>
              <a:buFont typeface="Times New Roman"/>
              <a:buChar char="•"/>
            </a:pPr>
            <a:r>
              <a:rPr b="1" i="0" lang="en-US" sz="3200" u="none" cap="none" strike="noStrike">
                <a:solidFill>
                  <a:schemeClr val="dk1"/>
                </a:solidFill>
                <a:latin typeface="Times New Roman"/>
                <a:ea typeface="Times New Roman"/>
                <a:cs typeface="Times New Roman"/>
                <a:sym typeface="Times New Roman"/>
              </a:rPr>
              <a:t>RL in Wireless Networking</a:t>
            </a:r>
          </a:p>
        </p:txBody>
      </p:sp>
      <p:pic>
        <p:nvPicPr>
          <p:cNvPr id="587" name="Shape 587"/>
          <p:cNvPicPr preferRelativeResize="0"/>
          <p:nvPr/>
        </p:nvPicPr>
        <p:blipFill rotWithShape="1">
          <a:blip r:embed="rId6">
            <a:alphaModFix/>
          </a:blip>
          <a:srcRect b="0" l="0" r="0" t="0"/>
          <a:stretch/>
        </p:blipFill>
        <p:spPr>
          <a:xfrm>
            <a:off x="4824072" y="1700808"/>
            <a:ext cx="4132032" cy="1714916"/>
          </a:xfrm>
          <a:prstGeom prst="rect">
            <a:avLst/>
          </a:prstGeom>
          <a:noFill/>
          <a:ln>
            <a:noFill/>
          </a:ln>
        </p:spPr>
      </p:pic>
      <p:sp>
        <p:nvSpPr>
          <p:cNvPr id="588" name="Shape 588"/>
          <p:cNvSpPr/>
          <p:nvPr/>
        </p:nvSpPr>
        <p:spPr>
          <a:xfrm>
            <a:off x="263554" y="1671083"/>
            <a:ext cx="5060834" cy="2123658"/>
          </a:xfrm>
          <a:prstGeom prst="rect">
            <a:avLst/>
          </a:prstGeom>
          <a:noFill/>
          <a:ln>
            <a:noFill/>
          </a:ln>
        </p:spPr>
        <p:txBody>
          <a:bodyPr anchorCtr="0" anchor="t" bIns="45700" lIns="91425" rIns="91425" wrap="square" tIns="45700">
            <a:noAutofit/>
          </a:bodyPr>
          <a:lstStyle/>
          <a:p>
            <a:pPr indent="-285750" lvl="0" marL="285750" marR="0" rtl="0" algn="l">
              <a:spcBef>
                <a:spcPts val="0"/>
              </a:spcBef>
              <a:spcAft>
                <a:spcPts val="0"/>
              </a:spcAft>
              <a:buClr>
                <a:schemeClr val="dk1"/>
              </a:buClr>
              <a:buSzPts val="2200"/>
              <a:buFont typeface="Noto Sans Symbols"/>
              <a:buChar char="◆"/>
            </a:pPr>
            <a:r>
              <a:rPr b="1" lang="en-US" sz="2200">
                <a:solidFill>
                  <a:schemeClr val="dk1"/>
                </a:solidFill>
                <a:latin typeface="Times New Roman"/>
                <a:ea typeface="Times New Roman"/>
                <a:cs typeface="Times New Roman"/>
                <a:sym typeface="Times New Roman"/>
              </a:rPr>
              <a:t>RL is an important branch of machine learning, where an agent makes interactions with an environment </a:t>
            </a:r>
          </a:p>
          <a:p>
            <a:pPr indent="-285750" lvl="0" marL="285750" marR="0" rtl="0" algn="l">
              <a:spcBef>
                <a:spcPts val="0"/>
              </a:spcBef>
              <a:spcAft>
                <a:spcPts val="0"/>
              </a:spcAft>
              <a:buClr>
                <a:schemeClr val="dk1"/>
              </a:buClr>
              <a:buSzPts val="2200"/>
              <a:buFont typeface="Noto Sans Symbols"/>
              <a:buChar char="◆"/>
            </a:pPr>
            <a:r>
              <a:rPr b="1" lang="en-US" sz="2200">
                <a:solidFill>
                  <a:schemeClr val="dk1"/>
                </a:solidFill>
                <a:latin typeface="Times New Roman"/>
                <a:ea typeface="Times New Roman"/>
                <a:cs typeface="Times New Roman"/>
                <a:sym typeface="Times New Roman"/>
              </a:rPr>
              <a:t>The agent would like to optimize a long term accumulated reward by taking a sequence of actions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Shape 593"/>
          <p:cNvSpPr txBox="1"/>
          <p:nvPr>
            <p:ph type="title"/>
          </p:nvPr>
        </p:nvSpPr>
        <p:spPr>
          <a:xfrm>
            <a:off x="0" y="58739"/>
            <a:ext cx="9144000" cy="849982"/>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400" u="none" cap="none" strike="noStrike">
                <a:solidFill>
                  <a:schemeClr val="dk1"/>
                </a:solidFill>
                <a:latin typeface="Times New Roman"/>
                <a:ea typeface="Times New Roman"/>
                <a:cs typeface="Times New Roman"/>
                <a:sym typeface="Times New Roman"/>
              </a:rPr>
              <a:t>RL Review</a:t>
            </a:r>
          </a:p>
        </p:txBody>
      </p:sp>
      <p:sp>
        <p:nvSpPr>
          <p:cNvPr id="594" name="Shape 594"/>
          <p:cNvSpPr txBox="1"/>
          <p:nvPr>
            <p:ph idx="1" type="body"/>
          </p:nvPr>
        </p:nvSpPr>
        <p:spPr>
          <a:xfrm>
            <a:off x="142875" y="1052736"/>
            <a:ext cx="8858250" cy="5328444"/>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dk1"/>
              </a:buClr>
              <a:buSzPts val="2800"/>
              <a:buFont typeface="Times New Roman"/>
              <a:buChar char="•"/>
            </a:pPr>
            <a:r>
              <a:rPr b="1" i="0" lang="en-US" sz="2800" u="none" cap="none" strike="noStrike">
                <a:solidFill>
                  <a:schemeClr val="dk1"/>
                </a:solidFill>
                <a:latin typeface="Times New Roman"/>
                <a:ea typeface="Times New Roman"/>
                <a:cs typeface="Times New Roman"/>
                <a:sym typeface="Times New Roman"/>
              </a:rPr>
              <a:t>Reinforcement learning from “non-working” to “working”, due to Deep Learning, so often call </a:t>
            </a:r>
            <a:r>
              <a:rPr b="1" i="0" lang="en-US" sz="2800" u="none" cap="none" strike="noStrike">
                <a:solidFill>
                  <a:srgbClr val="FF0000"/>
                </a:solidFill>
                <a:latin typeface="Times New Roman"/>
                <a:ea typeface="Times New Roman"/>
                <a:cs typeface="Times New Roman"/>
                <a:sym typeface="Times New Roman"/>
              </a:rPr>
              <a:t>DRL</a:t>
            </a:r>
          </a:p>
          <a:p>
            <a:pPr indent="-342900" lvl="0" marL="342900" marR="0" rtl="0" algn="l">
              <a:spcBef>
                <a:spcPts val="56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V. Mnih, etc., </a:t>
            </a:r>
            <a:r>
              <a:rPr b="1" i="0" lang="en-US" sz="2800" u="none" cap="none" strike="noStrike">
                <a:solidFill>
                  <a:schemeClr val="dk1"/>
                </a:solidFill>
                <a:latin typeface="Times New Roman"/>
                <a:ea typeface="Times New Roman"/>
                <a:cs typeface="Times New Roman"/>
                <a:sym typeface="Times New Roman"/>
              </a:rPr>
              <a:t>Human-level control through deep reinforcement learning</a:t>
            </a:r>
            <a:r>
              <a:rPr b="0" i="0" lang="en-US" sz="2800" u="none" cap="none" strike="noStrike">
                <a:solidFill>
                  <a:schemeClr val="dk1"/>
                </a:solidFill>
                <a:latin typeface="Times New Roman"/>
                <a:ea typeface="Times New Roman"/>
                <a:cs typeface="Times New Roman"/>
                <a:sym typeface="Times New Roman"/>
              </a:rPr>
              <a:t>, </a:t>
            </a:r>
            <a:r>
              <a:rPr b="1" i="1" lang="en-US" sz="2800" u="none" cap="none" strike="noStrike">
                <a:solidFill>
                  <a:schemeClr val="dk1"/>
                </a:solidFill>
                <a:latin typeface="Times New Roman"/>
                <a:ea typeface="Times New Roman"/>
                <a:cs typeface="Times New Roman"/>
                <a:sym typeface="Times New Roman"/>
              </a:rPr>
              <a:t>Nature</a:t>
            </a:r>
            <a:r>
              <a:rPr b="0" i="0" lang="en-US" sz="2800" u="none" cap="none" strike="noStrike">
                <a:solidFill>
                  <a:schemeClr val="dk1"/>
                </a:solidFill>
                <a:latin typeface="Times New Roman"/>
                <a:ea typeface="Times New Roman"/>
                <a:cs typeface="Times New Roman"/>
                <a:sym typeface="Times New Roman"/>
              </a:rPr>
              <a:t>, Vol. 518, No. 7540, 2015, pp. 529-533.</a:t>
            </a:r>
          </a:p>
          <a:p>
            <a:pPr indent="-349250" lvl="2"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Deep Q-Network (DQN) can learn </a:t>
            </a:r>
            <a:r>
              <a:rPr b="0" i="0" lang="en-US" sz="2400" u="none" cap="none" strike="noStrike">
                <a:solidFill>
                  <a:srgbClr val="FF0000"/>
                </a:solidFill>
                <a:latin typeface="Times New Roman"/>
                <a:ea typeface="Times New Roman"/>
                <a:cs typeface="Times New Roman"/>
                <a:sym typeface="Times New Roman"/>
              </a:rPr>
              <a:t>policies</a:t>
            </a:r>
            <a:r>
              <a:rPr b="0" i="0" lang="en-US" sz="2400" u="none" cap="none" strike="noStrike">
                <a:solidFill>
                  <a:schemeClr val="dk1"/>
                </a:solidFill>
                <a:latin typeface="Times New Roman"/>
                <a:ea typeface="Times New Roman"/>
                <a:cs typeface="Times New Roman"/>
                <a:sym typeface="Times New Roman"/>
              </a:rPr>
              <a:t> directly from </a:t>
            </a:r>
            <a:r>
              <a:rPr b="0" i="0" lang="en-US" sz="2400" u="none" cap="none" strike="noStrike">
                <a:solidFill>
                  <a:srgbClr val="FF0000"/>
                </a:solidFill>
                <a:latin typeface="Times New Roman"/>
                <a:ea typeface="Times New Roman"/>
                <a:cs typeface="Times New Roman"/>
                <a:sym typeface="Times New Roman"/>
              </a:rPr>
              <a:t>high-dimensional</a:t>
            </a:r>
            <a:r>
              <a:rPr b="0" i="0" lang="en-US" sz="2400" u="none" cap="none" strike="noStrike">
                <a:solidFill>
                  <a:schemeClr val="dk1"/>
                </a:solidFill>
                <a:latin typeface="Times New Roman"/>
                <a:ea typeface="Times New Roman"/>
                <a:cs typeface="Times New Roman"/>
                <a:sym typeface="Times New Roman"/>
              </a:rPr>
              <a:t> sensory inputs.</a:t>
            </a:r>
          </a:p>
        </p:txBody>
      </p:sp>
      <p:sp>
        <p:nvSpPr>
          <p:cNvPr id="595" name="Shape 595"/>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pic>
        <p:nvPicPr>
          <p:cNvPr id="596" name="Shape 596"/>
          <p:cNvPicPr preferRelativeResize="0"/>
          <p:nvPr/>
        </p:nvPicPr>
        <p:blipFill rotWithShape="1">
          <a:blip r:embed="rId3">
            <a:alphaModFix/>
          </a:blip>
          <a:srcRect b="0" l="0" r="0" t="0"/>
          <a:stretch/>
        </p:blipFill>
        <p:spPr>
          <a:xfrm>
            <a:off x="142876" y="4149080"/>
            <a:ext cx="4564408" cy="2336250"/>
          </a:xfrm>
          <a:prstGeom prst="rect">
            <a:avLst/>
          </a:prstGeom>
          <a:noFill/>
          <a:ln>
            <a:noFill/>
          </a:ln>
        </p:spPr>
      </p:pic>
      <p:pic>
        <p:nvPicPr>
          <p:cNvPr id="597" name="Shape 597"/>
          <p:cNvPicPr preferRelativeResize="0"/>
          <p:nvPr/>
        </p:nvPicPr>
        <p:blipFill rotWithShape="1">
          <a:blip r:embed="rId4">
            <a:alphaModFix/>
          </a:blip>
          <a:srcRect b="0" l="0" r="0" t="0"/>
          <a:stretch/>
        </p:blipFill>
        <p:spPr>
          <a:xfrm>
            <a:off x="4591787" y="4149080"/>
            <a:ext cx="4544323" cy="240900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Shape 603"/>
          <p:cNvSpPr txBox="1"/>
          <p:nvPr>
            <p:ph type="title"/>
          </p:nvPr>
        </p:nvSpPr>
        <p:spPr>
          <a:xfrm>
            <a:off x="0" y="58739"/>
            <a:ext cx="9144000" cy="849982"/>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000" u="none" cap="none" strike="noStrike">
                <a:solidFill>
                  <a:schemeClr val="dk1"/>
                </a:solidFill>
                <a:latin typeface="Times New Roman"/>
                <a:ea typeface="Times New Roman"/>
                <a:cs typeface="Times New Roman"/>
                <a:sym typeface="Times New Roman"/>
              </a:rPr>
              <a:t>Historical RL in Vehicular Networks (1)</a:t>
            </a:r>
          </a:p>
        </p:txBody>
      </p:sp>
      <p:sp>
        <p:nvSpPr>
          <p:cNvPr id="604" name="Shape 604"/>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sp>
        <p:nvSpPr>
          <p:cNvPr id="605" name="Shape 605"/>
          <p:cNvSpPr txBox="1"/>
          <p:nvPr/>
        </p:nvSpPr>
        <p:spPr>
          <a:xfrm>
            <a:off x="107504" y="6392361"/>
            <a:ext cx="8784976" cy="276999"/>
          </a:xfrm>
          <a:prstGeom prst="rect">
            <a:avLst/>
          </a:prstGeom>
          <a:noFill/>
          <a:ln>
            <a:noFill/>
          </a:ln>
        </p:spPr>
        <p:txBody>
          <a:bodyPr anchorCtr="0" anchor="t" bIns="0" lIns="0" rIns="0" wrap="square" tIns="0">
            <a:noAutofit/>
          </a:bodyPr>
          <a:lstStyle/>
          <a:p>
            <a:pPr indent="0" lvl="0" marL="0" marR="0" rtl="0" algn="l">
              <a:spcBef>
                <a:spcPts val="0"/>
              </a:spcBef>
              <a:spcAft>
                <a:spcPts val="0"/>
              </a:spcAft>
              <a:buNone/>
            </a:pPr>
            <a:r>
              <a:rPr lang="en-US" sz="900">
                <a:solidFill>
                  <a:schemeClr val="dk1"/>
                </a:solidFill>
                <a:latin typeface="Times New Roman"/>
                <a:ea typeface="Times New Roman"/>
                <a:cs typeface="Times New Roman"/>
                <a:sym typeface="Times New Roman"/>
              </a:rPr>
              <a:t>Reference: Z. Li, C. Wang, and C. Jiang, ”User association for load balancing in vehicular networks: An online reinforcement learning approach,”</a:t>
            </a:r>
            <a:r>
              <a:rPr i="1" lang="en-US" sz="900">
                <a:solidFill>
                  <a:schemeClr val="dk1"/>
                </a:solidFill>
                <a:latin typeface="Times New Roman"/>
                <a:ea typeface="Times New Roman"/>
                <a:cs typeface="Times New Roman"/>
                <a:sym typeface="Times New Roman"/>
              </a:rPr>
              <a:t> IEEE Trans. Intell. Transp. Syst., </a:t>
            </a:r>
            <a:r>
              <a:rPr lang="en-US" sz="900">
                <a:solidFill>
                  <a:schemeClr val="dk1"/>
                </a:solidFill>
                <a:latin typeface="Times New Roman"/>
                <a:ea typeface="Times New Roman"/>
                <a:cs typeface="Times New Roman"/>
                <a:sym typeface="Times New Roman"/>
              </a:rPr>
              <a:t>vol. 18, no. 8, pp. 2217-2228, Aug. 2017.   </a:t>
            </a:r>
          </a:p>
        </p:txBody>
      </p:sp>
      <p:pic>
        <p:nvPicPr>
          <p:cNvPr id="606" name="Shape 606"/>
          <p:cNvPicPr preferRelativeResize="0"/>
          <p:nvPr/>
        </p:nvPicPr>
        <p:blipFill rotWithShape="1">
          <a:blip r:embed="rId3">
            <a:alphaModFix/>
          </a:blip>
          <a:srcRect b="0" l="0" r="0" t="0"/>
          <a:stretch/>
        </p:blipFill>
        <p:spPr>
          <a:xfrm>
            <a:off x="1187624" y="1955741"/>
            <a:ext cx="6825700" cy="2118732"/>
          </a:xfrm>
          <a:prstGeom prst="rect">
            <a:avLst/>
          </a:prstGeom>
          <a:noFill/>
          <a:ln>
            <a:noFill/>
          </a:ln>
        </p:spPr>
      </p:pic>
      <p:sp>
        <p:nvSpPr>
          <p:cNvPr id="607" name="Shape 607"/>
          <p:cNvSpPr/>
          <p:nvPr/>
        </p:nvSpPr>
        <p:spPr>
          <a:xfrm>
            <a:off x="107504" y="1076046"/>
            <a:ext cx="8711717" cy="830997"/>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rgbClr val="FF0000"/>
              </a:buClr>
              <a:buSzPts val="2400"/>
              <a:buFont typeface="Noto Sans Symbols"/>
              <a:buChar char="•"/>
            </a:pPr>
            <a:r>
              <a:rPr lang="en-US" sz="2400">
                <a:solidFill>
                  <a:schemeClr val="dk1"/>
                </a:solidFill>
                <a:latin typeface="Times New Roman"/>
                <a:ea typeface="Times New Roman"/>
                <a:cs typeface="Times New Roman"/>
                <a:sym typeface="Times New Roman"/>
              </a:rPr>
              <a:t>A historical-based RL approach in vehicular networks for base station association in a dynamic environment</a:t>
            </a:r>
          </a:p>
        </p:txBody>
      </p:sp>
      <p:sp>
        <p:nvSpPr>
          <p:cNvPr id="608" name="Shape 608"/>
          <p:cNvSpPr/>
          <p:nvPr/>
        </p:nvSpPr>
        <p:spPr>
          <a:xfrm>
            <a:off x="107504" y="4110171"/>
            <a:ext cx="8711717" cy="830997"/>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rgbClr val="FF0000"/>
              </a:buClr>
              <a:buSzPts val="2400"/>
              <a:buFont typeface="Noto Sans Symbols"/>
              <a:buChar char="•"/>
            </a:pPr>
            <a:r>
              <a:rPr lang="en-US" sz="2400">
                <a:solidFill>
                  <a:schemeClr val="dk1"/>
                </a:solidFill>
                <a:latin typeface="Times New Roman"/>
                <a:ea typeface="Times New Roman"/>
                <a:cs typeface="Times New Roman"/>
                <a:sym typeface="Times New Roman"/>
              </a:rPr>
              <a:t>Each base station records their experienced association together with corresponding radio environment (association pattern)</a:t>
            </a:r>
          </a:p>
        </p:txBody>
      </p:sp>
      <p:sp>
        <p:nvSpPr>
          <p:cNvPr id="609" name="Shape 609"/>
          <p:cNvSpPr/>
          <p:nvPr/>
        </p:nvSpPr>
        <p:spPr>
          <a:xfrm>
            <a:off x="107504" y="5013176"/>
            <a:ext cx="8711717" cy="1200329"/>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rgbClr val="FF0000"/>
              </a:buClr>
              <a:buSzPts val="2400"/>
              <a:buFont typeface="Noto Sans Symbols"/>
              <a:buChar char="•"/>
            </a:pPr>
            <a:r>
              <a:rPr lang="en-US" sz="2400">
                <a:solidFill>
                  <a:schemeClr val="dk1"/>
                </a:solidFill>
                <a:latin typeface="Times New Roman"/>
                <a:ea typeface="Times New Roman"/>
                <a:cs typeface="Times New Roman"/>
                <a:sym typeface="Times New Roman"/>
              </a:rPr>
              <a:t>Once the environment similar to that in the recorded pattern occurs, the base station makes association decisions based on the association in that pattern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Shape 615"/>
          <p:cNvSpPr txBox="1"/>
          <p:nvPr>
            <p:ph type="title"/>
          </p:nvPr>
        </p:nvSpPr>
        <p:spPr>
          <a:xfrm>
            <a:off x="0" y="58739"/>
            <a:ext cx="9144000" cy="849982"/>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000" u="none" cap="none" strike="noStrike">
                <a:solidFill>
                  <a:schemeClr val="dk1"/>
                </a:solidFill>
                <a:latin typeface="Times New Roman"/>
                <a:ea typeface="Times New Roman"/>
                <a:cs typeface="Times New Roman"/>
                <a:sym typeface="Times New Roman"/>
              </a:rPr>
              <a:t>Historical RL in Vehicular Networks (2)</a:t>
            </a:r>
          </a:p>
        </p:txBody>
      </p:sp>
      <p:sp>
        <p:nvSpPr>
          <p:cNvPr id="616" name="Shape 616"/>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pic>
        <p:nvPicPr>
          <p:cNvPr id="617" name="Shape 617"/>
          <p:cNvPicPr preferRelativeResize="0"/>
          <p:nvPr/>
        </p:nvPicPr>
        <p:blipFill rotWithShape="1">
          <a:blip r:embed="rId3">
            <a:alphaModFix/>
          </a:blip>
          <a:srcRect b="0" l="0" r="0" t="0"/>
          <a:stretch/>
        </p:blipFill>
        <p:spPr>
          <a:xfrm>
            <a:off x="179658" y="2912919"/>
            <a:ext cx="4100352" cy="3449608"/>
          </a:xfrm>
          <a:prstGeom prst="rect">
            <a:avLst/>
          </a:prstGeom>
          <a:noFill/>
          <a:ln>
            <a:noFill/>
          </a:ln>
        </p:spPr>
      </p:pic>
      <p:pic>
        <p:nvPicPr>
          <p:cNvPr id="618" name="Shape 618"/>
          <p:cNvPicPr preferRelativeResize="0"/>
          <p:nvPr/>
        </p:nvPicPr>
        <p:blipFill rotWithShape="1">
          <a:blip r:embed="rId4">
            <a:alphaModFix/>
          </a:blip>
          <a:srcRect b="0" l="0" r="0" t="0"/>
          <a:stretch/>
        </p:blipFill>
        <p:spPr>
          <a:xfrm>
            <a:off x="4572146" y="2984927"/>
            <a:ext cx="4299309" cy="3370697"/>
          </a:xfrm>
          <a:prstGeom prst="rect">
            <a:avLst/>
          </a:prstGeom>
          <a:noFill/>
          <a:ln>
            <a:noFill/>
          </a:ln>
        </p:spPr>
      </p:pic>
      <p:sp>
        <p:nvSpPr>
          <p:cNvPr id="619" name="Shape 619"/>
          <p:cNvSpPr txBox="1"/>
          <p:nvPr/>
        </p:nvSpPr>
        <p:spPr>
          <a:xfrm>
            <a:off x="3780058" y="6081271"/>
            <a:ext cx="1224136" cy="430887"/>
          </a:xfrm>
          <a:prstGeom prst="rect">
            <a:avLst/>
          </a:prstGeom>
          <a:noFill/>
          <a:ln>
            <a:noFill/>
          </a:ln>
        </p:spPr>
        <p:txBody>
          <a:bodyPr anchorCtr="0" anchor="t" bIns="0" lIns="0" rIns="0" wrap="square" tIns="0">
            <a:no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Online RL approach </a:t>
            </a:r>
          </a:p>
        </p:txBody>
      </p:sp>
      <p:cxnSp>
        <p:nvCxnSpPr>
          <p:cNvPr id="620" name="Shape 620"/>
          <p:cNvCxnSpPr/>
          <p:nvPr/>
        </p:nvCxnSpPr>
        <p:spPr>
          <a:xfrm rot="10800000">
            <a:off x="3814777" y="6046141"/>
            <a:ext cx="181305" cy="157859"/>
          </a:xfrm>
          <a:prstGeom prst="straightConnector1">
            <a:avLst/>
          </a:prstGeom>
          <a:noFill/>
          <a:ln cap="flat" cmpd="sng" w="19050">
            <a:solidFill>
              <a:srgbClr val="FF0000"/>
            </a:solidFill>
            <a:prstDash val="solid"/>
            <a:round/>
            <a:headEnd len="med" w="med" type="none"/>
            <a:tailEnd len="lg" w="lg" type="stealth"/>
          </a:ln>
        </p:spPr>
      </p:cxnSp>
      <p:sp>
        <p:nvSpPr>
          <p:cNvPr id="621" name="Shape 621"/>
          <p:cNvSpPr txBox="1"/>
          <p:nvPr/>
        </p:nvSpPr>
        <p:spPr>
          <a:xfrm>
            <a:off x="1187770" y="3711848"/>
            <a:ext cx="1728192" cy="430887"/>
          </a:xfrm>
          <a:prstGeom prst="rect">
            <a:avLst/>
          </a:prstGeom>
          <a:noFill/>
          <a:ln>
            <a:noFill/>
          </a:ln>
        </p:spPr>
        <p:txBody>
          <a:bodyPr anchorCtr="0" anchor="t" bIns="0" lIns="0" rIns="0" wrap="square" tIns="0">
            <a:no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Utility maximization approach</a:t>
            </a:r>
          </a:p>
        </p:txBody>
      </p:sp>
      <p:cxnSp>
        <p:nvCxnSpPr>
          <p:cNvPr id="622" name="Shape 622"/>
          <p:cNvCxnSpPr/>
          <p:nvPr/>
        </p:nvCxnSpPr>
        <p:spPr>
          <a:xfrm>
            <a:off x="2267890" y="4105087"/>
            <a:ext cx="0" cy="1938537"/>
          </a:xfrm>
          <a:prstGeom prst="straightConnector1">
            <a:avLst/>
          </a:prstGeom>
          <a:noFill/>
          <a:ln cap="flat" cmpd="sng" w="19050">
            <a:solidFill>
              <a:srgbClr val="FF0000"/>
            </a:solidFill>
            <a:prstDash val="solid"/>
            <a:round/>
            <a:headEnd len="med" w="med" type="none"/>
            <a:tailEnd len="lg" w="lg" type="stealth"/>
          </a:ln>
        </p:spPr>
      </p:cxnSp>
      <p:sp>
        <p:nvSpPr>
          <p:cNvPr id="623" name="Shape 623"/>
          <p:cNvSpPr txBox="1"/>
          <p:nvPr/>
        </p:nvSpPr>
        <p:spPr>
          <a:xfrm>
            <a:off x="7092426" y="3056935"/>
            <a:ext cx="1575576" cy="430887"/>
          </a:xfrm>
          <a:prstGeom prst="rect">
            <a:avLst/>
          </a:prstGeom>
          <a:noFill/>
          <a:ln>
            <a:noFill/>
          </a:ln>
        </p:spPr>
        <p:txBody>
          <a:bodyPr anchorCtr="0" anchor="t" bIns="0" lIns="0" rIns="0" wrap="square" tIns="0">
            <a:no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 Largest </a:t>
            </a:r>
          </a:p>
          <a:p>
            <a:pPr indent="0" lvl="0" marL="0" marR="0" rtl="0" algn="ctr">
              <a:spcBef>
                <a:spcPts val="0"/>
              </a:spcBef>
              <a:spcAft>
                <a:spcPts val="0"/>
              </a:spcAft>
              <a:buNone/>
            </a:pPr>
            <a:r>
              <a:rPr lang="en-US" sz="1400">
                <a:solidFill>
                  <a:srgbClr val="FF0000"/>
                </a:solidFill>
                <a:latin typeface="Arial"/>
                <a:ea typeface="Arial"/>
                <a:cs typeface="Arial"/>
                <a:sym typeface="Arial"/>
              </a:rPr>
              <a:t>Service Rate</a:t>
            </a:r>
          </a:p>
        </p:txBody>
      </p:sp>
      <p:sp>
        <p:nvSpPr>
          <p:cNvPr id="624" name="Shape 624"/>
          <p:cNvSpPr txBox="1"/>
          <p:nvPr/>
        </p:nvSpPr>
        <p:spPr>
          <a:xfrm>
            <a:off x="7347723" y="4065047"/>
            <a:ext cx="1472895" cy="430887"/>
          </a:xfrm>
          <a:prstGeom prst="rect">
            <a:avLst/>
          </a:prstGeom>
          <a:noFill/>
          <a:ln>
            <a:noFill/>
          </a:ln>
        </p:spPr>
        <p:txBody>
          <a:bodyPr anchorCtr="0" anchor="t" bIns="0" lIns="0" rIns="0" wrap="square" tIns="0">
            <a:no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  Smallest</a:t>
            </a:r>
          </a:p>
          <a:p>
            <a:pPr indent="0" lvl="0" marL="0" marR="0" rtl="0" algn="ctr">
              <a:spcBef>
                <a:spcPts val="0"/>
              </a:spcBef>
              <a:spcAft>
                <a:spcPts val="0"/>
              </a:spcAft>
              <a:buNone/>
            </a:pPr>
            <a:r>
              <a:rPr lang="en-US" sz="1400">
                <a:solidFill>
                  <a:srgbClr val="FF0000"/>
                </a:solidFill>
                <a:latin typeface="Arial"/>
                <a:ea typeface="Arial"/>
                <a:cs typeface="Arial"/>
                <a:sym typeface="Arial"/>
              </a:rPr>
              <a:t>Variance</a:t>
            </a:r>
          </a:p>
        </p:txBody>
      </p:sp>
      <p:sp>
        <p:nvSpPr>
          <p:cNvPr id="625" name="Shape 625"/>
          <p:cNvSpPr/>
          <p:nvPr/>
        </p:nvSpPr>
        <p:spPr>
          <a:xfrm rot="-5400000">
            <a:off x="7910485" y="3023421"/>
            <a:ext cx="344217" cy="1188016"/>
          </a:xfrm>
          <a:prstGeom prst="ellipse">
            <a:avLst/>
          </a:prstGeom>
          <a:noFill/>
          <a:ln cap="flat" cmpd="sng" w="31750">
            <a:solidFill>
              <a:srgbClr val="FF0000"/>
            </a:solidFill>
            <a:prstDash val="solid"/>
            <a:round/>
            <a:headEnd len="med" w="med" type="none"/>
            <a:tailEnd len="med" w="med" type="none"/>
          </a:ln>
        </p:spPr>
        <p:txBody>
          <a:bodyPr anchorCtr="0" anchor="t" bIns="45700" lIns="91425"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626" name="Shape 626"/>
          <p:cNvSpPr/>
          <p:nvPr/>
        </p:nvSpPr>
        <p:spPr>
          <a:xfrm rot="-5400000">
            <a:off x="7980728" y="3333285"/>
            <a:ext cx="275508" cy="1188016"/>
          </a:xfrm>
          <a:prstGeom prst="ellipse">
            <a:avLst/>
          </a:prstGeom>
          <a:noFill/>
          <a:ln cap="flat" cmpd="sng" w="31750">
            <a:solidFill>
              <a:srgbClr val="FF0000"/>
            </a:solidFill>
            <a:prstDash val="solid"/>
            <a:round/>
            <a:headEnd len="med" w="med" type="none"/>
            <a:tailEnd len="med" w="med" type="none"/>
          </a:ln>
        </p:spPr>
        <p:txBody>
          <a:bodyPr anchorCtr="0" anchor="t" bIns="45700" lIns="91425"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627" name="Shape 627"/>
          <p:cNvSpPr/>
          <p:nvPr/>
        </p:nvSpPr>
        <p:spPr>
          <a:xfrm>
            <a:off x="211179" y="908721"/>
            <a:ext cx="3685625" cy="523220"/>
          </a:xfrm>
          <a:prstGeom prst="rect">
            <a:avLst/>
          </a:prstGeom>
          <a:noFill/>
          <a:ln>
            <a:noFill/>
          </a:ln>
        </p:spPr>
        <p:txBody>
          <a:bodyPr anchorCtr="0" anchor="t" bIns="45700" lIns="91425" rIns="91425" wrap="square" tIns="45700">
            <a:noAutofit/>
          </a:bodyPr>
          <a:lstStyle/>
          <a:p>
            <a:pPr indent="-342900" lvl="0" marL="342900" marR="0" rtl="0" algn="ctr">
              <a:spcBef>
                <a:spcPts val="0"/>
              </a:spcBef>
              <a:spcAft>
                <a:spcPts val="0"/>
              </a:spcAft>
              <a:buClr>
                <a:srgbClr val="FF0000"/>
              </a:buClr>
              <a:buSzPts val="2800"/>
              <a:buFont typeface="Noto Sans Symbols"/>
              <a:buChar char="•"/>
            </a:pPr>
            <a:r>
              <a:rPr b="1" lang="en-US" sz="2800">
                <a:solidFill>
                  <a:schemeClr val="dk1"/>
                </a:solidFill>
                <a:latin typeface="Times New Roman"/>
                <a:ea typeface="Times New Roman"/>
                <a:cs typeface="Times New Roman"/>
                <a:sym typeface="Times New Roman"/>
              </a:rPr>
              <a:t> Main Contributions</a:t>
            </a:r>
          </a:p>
        </p:txBody>
      </p:sp>
      <p:sp>
        <p:nvSpPr>
          <p:cNvPr id="628" name="Shape 628"/>
          <p:cNvSpPr txBox="1"/>
          <p:nvPr/>
        </p:nvSpPr>
        <p:spPr>
          <a:xfrm>
            <a:off x="410813" y="1412776"/>
            <a:ext cx="8492634" cy="1944216"/>
          </a:xfrm>
          <a:prstGeom prst="rect">
            <a:avLst/>
          </a:prstGeom>
          <a:noFill/>
          <a:ln>
            <a:noFill/>
          </a:ln>
        </p:spPr>
        <p:txBody>
          <a:bodyPr anchorCtr="0" anchor="t" bIns="0" lIns="0" rIns="0" wrap="square" tIns="0">
            <a:noAutofit/>
          </a:bodyPr>
          <a:lstStyle/>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The historical-based RL approach can alleviate the asymmetric load problem</a:t>
            </a:r>
          </a:p>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The historical-based RL approach provides a more uniform user experience with higher service rates</a:t>
            </a:r>
          </a:p>
        </p:txBody>
      </p:sp>
      <p:sp>
        <p:nvSpPr>
          <p:cNvPr id="629" name="Shape 629"/>
          <p:cNvSpPr txBox="1"/>
          <p:nvPr/>
        </p:nvSpPr>
        <p:spPr>
          <a:xfrm>
            <a:off x="107504" y="6464369"/>
            <a:ext cx="8784976" cy="276999"/>
          </a:xfrm>
          <a:prstGeom prst="rect">
            <a:avLst/>
          </a:prstGeom>
          <a:noFill/>
          <a:ln>
            <a:noFill/>
          </a:ln>
        </p:spPr>
        <p:txBody>
          <a:bodyPr anchorCtr="0" anchor="t" bIns="0" lIns="0" rIns="0" wrap="square" tIns="0">
            <a:noAutofit/>
          </a:bodyPr>
          <a:lstStyle/>
          <a:p>
            <a:pPr indent="0" lvl="0" marL="0" marR="0" rtl="0" algn="l">
              <a:spcBef>
                <a:spcPts val="0"/>
              </a:spcBef>
              <a:spcAft>
                <a:spcPts val="0"/>
              </a:spcAft>
              <a:buNone/>
            </a:pPr>
            <a:r>
              <a:rPr lang="en-US" sz="900">
                <a:solidFill>
                  <a:schemeClr val="dk1"/>
                </a:solidFill>
                <a:latin typeface="Times New Roman"/>
                <a:ea typeface="Times New Roman"/>
                <a:cs typeface="Times New Roman"/>
                <a:sym typeface="Times New Roman"/>
              </a:rPr>
              <a:t>Reference: Z. Li, C. Wang, and C. Jiang, ”User association for load balancing in vehicular networks: An online reinforcement learning approach,”</a:t>
            </a:r>
            <a:r>
              <a:rPr i="1" lang="en-US" sz="900">
                <a:solidFill>
                  <a:schemeClr val="dk1"/>
                </a:solidFill>
                <a:latin typeface="Times New Roman"/>
                <a:ea typeface="Times New Roman"/>
                <a:cs typeface="Times New Roman"/>
                <a:sym typeface="Times New Roman"/>
              </a:rPr>
              <a:t> IEEE Trans. Intell. Transp. Syst., </a:t>
            </a:r>
            <a:r>
              <a:rPr lang="en-US" sz="900">
                <a:solidFill>
                  <a:schemeClr val="dk1"/>
                </a:solidFill>
                <a:latin typeface="Times New Roman"/>
                <a:ea typeface="Times New Roman"/>
                <a:cs typeface="Times New Roman"/>
                <a:sym typeface="Times New Roman"/>
              </a:rPr>
              <a:t>vol. 18, no. 8, pp. 2217-2228, Aug. 2017.   </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Shape 635"/>
          <p:cNvSpPr txBox="1"/>
          <p:nvPr>
            <p:ph type="title"/>
          </p:nvPr>
        </p:nvSpPr>
        <p:spPr>
          <a:xfrm>
            <a:off x="0" y="58739"/>
            <a:ext cx="9144000" cy="849982"/>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400" u="none" cap="none" strike="noStrike">
                <a:solidFill>
                  <a:schemeClr val="dk1"/>
                </a:solidFill>
                <a:latin typeface="Times New Roman"/>
                <a:ea typeface="Times New Roman"/>
                <a:cs typeface="Times New Roman"/>
                <a:sym typeface="Times New Roman"/>
              </a:rPr>
              <a:t>Deep RL in Cloud RANs</a:t>
            </a:r>
          </a:p>
        </p:txBody>
      </p:sp>
      <p:sp>
        <p:nvSpPr>
          <p:cNvPr id="636" name="Shape 636"/>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grpSp>
        <p:nvGrpSpPr>
          <p:cNvPr id="637" name="Shape 637"/>
          <p:cNvGrpSpPr/>
          <p:nvPr/>
        </p:nvGrpSpPr>
        <p:grpSpPr>
          <a:xfrm>
            <a:off x="5924661" y="3926159"/>
            <a:ext cx="2744572" cy="2441713"/>
            <a:chOff x="5868144" y="4010483"/>
            <a:chExt cx="2744572" cy="2441713"/>
          </a:xfrm>
        </p:grpSpPr>
        <p:pic>
          <p:nvPicPr>
            <p:cNvPr id="638" name="Shape 638"/>
            <p:cNvPicPr preferRelativeResize="0"/>
            <p:nvPr/>
          </p:nvPicPr>
          <p:blipFill rotWithShape="1">
            <a:blip r:embed="rId3">
              <a:alphaModFix/>
            </a:blip>
            <a:srcRect b="0" l="0" r="0" t="0"/>
            <a:stretch/>
          </p:blipFill>
          <p:spPr>
            <a:xfrm>
              <a:off x="5868144" y="4010483"/>
              <a:ext cx="2744572" cy="2441713"/>
            </a:xfrm>
            <a:prstGeom prst="rect">
              <a:avLst/>
            </a:prstGeom>
            <a:noFill/>
            <a:ln>
              <a:noFill/>
            </a:ln>
          </p:spPr>
        </p:pic>
        <p:cxnSp>
          <p:nvCxnSpPr>
            <p:cNvPr id="639" name="Shape 639"/>
            <p:cNvCxnSpPr/>
            <p:nvPr/>
          </p:nvCxnSpPr>
          <p:spPr>
            <a:xfrm>
              <a:off x="7937214" y="5766839"/>
              <a:ext cx="248768" cy="44424"/>
            </a:xfrm>
            <a:prstGeom prst="straightConnector1">
              <a:avLst/>
            </a:prstGeom>
            <a:noFill/>
            <a:ln cap="flat" cmpd="sng" w="19050">
              <a:solidFill>
                <a:srgbClr val="FF0000"/>
              </a:solidFill>
              <a:prstDash val="solid"/>
              <a:round/>
              <a:headEnd len="med" w="med" type="none"/>
              <a:tailEnd len="lg" w="lg" type="stealth"/>
            </a:ln>
          </p:spPr>
        </p:cxnSp>
        <p:sp>
          <p:nvSpPr>
            <p:cNvPr id="640" name="Shape 640"/>
            <p:cNvSpPr txBox="1"/>
            <p:nvPr/>
          </p:nvSpPr>
          <p:spPr>
            <a:xfrm>
              <a:off x="6878141" y="5667828"/>
              <a:ext cx="1167440" cy="430887"/>
            </a:xfrm>
            <a:prstGeom prst="rect">
              <a:avLst/>
            </a:prstGeom>
            <a:noFill/>
            <a:ln>
              <a:noFill/>
            </a:ln>
          </p:spPr>
          <p:txBody>
            <a:bodyPr anchorCtr="0" anchor="t" bIns="0" lIns="0" rIns="0" wrap="square" tIns="0">
              <a:no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 Single BS </a:t>
              </a:r>
            </a:p>
            <a:p>
              <a:pPr indent="0" lvl="0" marL="0" marR="0" rtl="0" algn="ctr">
                <a:spcBef>
                  <a:spcPts val="0"/>
                </a:spcBef>
                <a:spcAft>
                  <a:spcPts val="0"/>
                </a:spcAft>
                <a:buNone/>
              </a:pPr>
              <a:r>
                <a:rPr lang="en-US" sz="1400">
                  <a:solidFill>
                    <a:srgbClr val="FF0000"/>
                  </a:solidFill>
                  <a:latin typeface="Arial"/>
                  <a:ea typeface="Arial"/>
                  <a:cs typeface="Arial"/>
                  <a:sym typeface="Arial"/>
                </a:rPr>
                <a:t>Association</a:t>
              </a:r>
            </a:p>
          </p:txBody>
        </p:sp>
        <p:sp>
          <p:nvSpPr>
            <p:cNvPr id="641" name="Shape 641"/>
            <p:cNvSpPr txBox="1"/>
            <p:nvPr/>
          </p:nvSpPr>
          <p:spPr>
            <a:xfrm>
              <a:off x="6417014" y="4226507"/>
              <a:ext cx="1602582" cy="430887"/>
            </a:xfrm>
            <a:prstGeom prst="rect">
              <a:avLst/>
            </a:prstGeom>
            <a:noFill/>
            <a:ln>
              <a:noFill/>
            </a:ln>
          </p:spPr>
          <p:txBody>
            <a:bodyPr anchorCtr="0" anchor="t" bIns="0" lIns="0" rIns="0" wrap="square" tIns="0">
              <a:no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 Full Coordinated Association</a:t>
              </a:r>
            </a:p>
          </p:txBody>
        </p:sp>
        <p:cxnSp>
          <p:nvCxnSpPr>
            <p:cNvPr id="642" name="Shape 642"/>
            <p:cNvCxnSpPr/>
            <p:nvPr/>
          </p:nvCxnSpPr>
          <p:spPr>
            <a:xfrm>
              <a:off x="7218297" y="4658555"/>
              <a:ext cx="54393" cy="433209"/>
            </a:xfrm>
            <a:prstGeom prst="straightConnector1">
              <a:avLst/>
            </a:prstGeom>
            <a:noFill/>
            <a:ln cap="flat" cmpd="sng" w="19050">
              <a:solidFill>
                <a:srgbClr val="FF0000"/>
              </a:solidFill>
              <a:prstDash val="solid"/>
              <a:round/>
              <a:headEnd len="med" w="med" type="none"/>
              <a:tailEnd len="lg" w="lg" type="stealth"/>
            </a:ln>
          </p:spPr>
        </p:cxnSp>
      </p:grpSp>
      <p:sp>
        <p:nvSpPr>
          <p:cNvPr id="643" name="Shape 643"/>
          <p:cNvSpPr txBox="1"/>
          <p:nvPr/>
        </p:nvSpPr>
        <p:spPr>
          <a:xfrm>
            <a:off x="107504" y="6525344"/>
            <a:ext cx="8784976" cy="276999"/>
          </a:xfrm>
          <a:prstGeom prst="rect">
            <a:avLst/>
          </a:prstGeom>
          <a:noFill/>
          <a:ln>
            <a:noFill/>
          </a:ln>
        </p:spPr>
        <p:txBody>
          <a:bodyPr anchorCtr="0" anchor="t" bIns="0" lIns="0" rIns="0" wrap="square" tIns="0">
            <a:noAutofit/>
          </a:bodyPr>
          <a:lstStyle/>
          <a:p>
            <a:pPr indent="0" lvl="0" marL="0" marR="0" rtl="0" algn="l">
              <a:spcBef>
                <a:spcPts val="0"/>
              </a:spcBef>
              <a:spcAft>
                <a:spcPts val="0"/>
              </a:spcAft>
              <a:buNone/>
            </a:pPr>
            <a:r>
              <a:rPr lang="en-US" sz="900">
                <a:solidFill>
                  <a:schemeClr val="dk1"/>
                </a:solidFill>
                <a:latin typeface="Times New Roman"/>
                <a:ea typeface="Times New Roman"/>
                <a:cs typeface="Times New Roman"/>
                <a:sym typeface="Times New Roman"/>
              </a:rPr>
              <a:t>Reference: Z. Xu, Y. Wang, J. Tang, J. Wang, and M. Gursoy, ”A deep reinforcement learning based framework for power-efficient resource allocation in cloud RANs,” in </a:t>
            </a:r>
            <a:r>
              <a:rPr i="1" lang="en-US" sz="900">
                <a:solidFill>
                  <a:schemeClr val="dk1"/>
                </a:solidFill>
                <a:latin typeface="Times New Roman"/>
                <a:ea typeface="Times New Roman"/>
                <a:cs typeface="Times New Roman"/>
                <a:sym typeface="Times New Roman"/>
              </a:rPr>
              <a:t>Proceedings of ICC, </a:t>
            </a:r>
            <a:r>
              <a:rPr lang="en-US" sz="900">
                <a:solidFill>
                  <a:schemeClr val="dk1"/>
                </a:solidFill>
                <a:latin typeface="Times New Roman"/>
                <a:ea typeface="Times New Roman"/>
                <a:cs typeface="Times New Roman"/>
                <a:sym typeface="Times New Roman"/>
              </a:rPr>
              <a:t>Paris, France</a:t>
            </a:r>
            <a:r>
              <a:rPr i="1" lang="en-US" sz="900">
                <a:solidFill>
                  <a:schemeClr val="dk1"/>
                </a:solidFill>
                <a:latin typeface="Times New Roman"/>
                <a:ea typeface="Times New Roman"/>
                <a:cs typeface="Times New Roman"/>
                <a:sym typeface="Times New Roman"/>
              </a:rPr>
              <a:t>, </a:t>
            </a:r>
            <a:r>
              <a:rPr lang="en-US" sz="900">
                <a:solidFill>
                  <a:schemeClr val="dk1"/>
                </a:solidFill>
                <a:latin typeface="Times New Roman"/>
                <a:ea typeface="Times New Roman"/>
                <a:cs typeface="Times New Roman"/>
                <a:sym typeface="Times New Roman"/>
              </a:rPr>
              <a:t>pp. 1-6, May 2017.   </a:t>
            </a:r>
          </a:p>
        </p:txBody>
      </p:sp>
      <p:sp>
        <p:nvSpPr>
          <p:cNvPr id="644" name="Shape 644"/>
          <p:cNvSpPr/>
          <p:nvPr/>
        </p:nvSpPr>
        <p:spPr>
          <a:xfrm>
            <a:off x="180763" y="1124744"/>
            <a:ext cx="6479469" cy="1107996"/>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rgbClr val="FF0000"/>
              </a:buClr>
              <a:buSzPts val="2200"/>
              <a:buFont typeface="Noto Sans Symbols"/>
              <a:buChar char="•"/>
            </a:pPr>
            <a:r>
              <a:rPr lang="en-US" sz="2200">
                <a:solidFill>
                  <a:schemeClr val="dk1"/>
                </a:solidFill>
                <a:latin typeface="Times New Roman"/>
                <a:ea typeface="Times New Roman"/>
                <a:cs typeface="Times New Roman"/>
                <a:sym typeface="Times New Roman"/>
              </a:rPr>
              <a:t>A deep RL approach in cloud RANs for energy consumption minimization by RRH switching control and precoding design</a:t>
            </a:r>
          </a:p>
        </p:txBody>
      </p:sp>
      <p:grpSp>
        <p:nvGrpSpPr>
          <p:cNvPr id="645" name="Shape 645"/>
          <p:cNvGrpSpPr/>
          <p:nvPr/>
        </p:nvGrpSpPr>
        <p:grpSpPr>
          <a:xfrm>
            <a:off x="456912" y="3926159"/>
            <a:ext cx="5134319" cy="2354327"/>
            <a:chOff x="1889971" y="2283687"/>
            <a:chExt cx="5134319" cy="2354327"/>
          </a:xfrm>
        </p:grpSpPr>
        <p:pic>
          <p:nvPicPr>
            <p:cNvPr id="646" name="Shape 646"/>
            <p:cNvPicPr preferRelativeResize="0"/>
            <p:nvPr/>
          </p:nvPicPr>
          <p:blipFill rotWithShape="1">
            <a:blip r:embed="rId4">
              <a:alphaModFix/>
            </a:blip>
            <a:srcRect b="0" l="0" r="0" t="0"/>
            <a:stretch/>
          </p:blipFill>
          <p:spPr>
            <a:xfrm>
              <a:off x="1889971" y="2283687"/>
              <a:ext cx="5134319" cy="2354327"/>
            </a:xfrm>
            <a:prstGeom prst="rect">
              <a:avLst/>
            </a:prstGeom>
            <a:noFill/>
            <a:ln>
              <a:noFill/>
            </a:ln>
          </p:spPr>
        </p:pic>
        <p:sp>
          <p:nvSpPr>
            <p:cNvPr id="647" name="Shape 647"/>
            <p:cNvSpPr txBox="1"/>
            <p:nvPr/>
          </p:nvSpPr>
          <p:spPr>
            <a:xfrm>
              <a:off x="3779912" y="2672383"/>
              <a:ext cx="648072" cy="369332"/>
            </a:xfrm>
            <a:prstGeom prst="rect">
              <a:avLst/>
            </a:prstGeom>
            <a:blipFill rotWithShape="1">
              <a:blip r:embed="rId5">
                <a:alphaModFix/>
              </a:blip>
              <a:stretch>
                <a:fillRect b="-11666" l="-40565" r="-12262" t="0"/>
              </a:stretch>
            </a:blipFill>
            <a:ln>
              <a:noFill/>
            </a:ln>
          </p:spPr>
          <p:txBody>
            <a:bodyPr anchorCtr="0" anchor="t" bIns="45700" lIns="91425" rIns="91425" wrap="square" tIns="45700">
              <a:noAutofit/>
            </a:bodyPr>
            <a:lstStyle/>
            <a:p>
              <a:pPr indent="0" lvl="0" marL="0" marR="0" rtl="0" algn="ctr">
                <a:spcBef>
                  <a:spcPts val="0"/>
                </a:spcBef>
                <a:spcAft>
                  <a:spcPts val="0"/>
                </a:spcAft>
                <a:buNone/>
              </a:pPr>
              <a:r>
                <a:rPr lang="en-US" sz="1800">
                  <a:latin typeface="Arial"/>
                  <a:ea typeface="Arial"/>
                  <a:cs typeface="Arial"/>
                  <a:sym typeface="Arial"/>
                </a:rPr>
                <a:t> </a:t>
              </a:r>
            </a:p>
          </p:txBody>
        </p:sp>
        <p:sp>
          <p:nvSpPr>
            <p:cNvPr id="648" name="Shape 648"/>
            <p:cNvSpPr txBox="1"/>
            <p:nvPr/>
          </p:nvSpPr>
          <p:spPr>
            <a:xfrm>
              <a:off x="4644008" y="3833900"/>
              <a:ext cx="864096" cy="40011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1000">
                  <a:solidFill>
                    <a:schemeClr val="dk1"/>
                  </a:solidFill>
                  <a:latin typeface="Arial"/>
                  <a:ea typeface="Arial"/>
                  <a:cs typeface="Arial"/>
                  <a:sym typeface="Arial"/>
                </a:rPr>
                <a:t>RRH switching</a:t>
              </a:r>
            </a:p>
          </p:txBody>
        </p:sp>
        <p:sp>
          <p:nvSpPr>
            <p:cNvPr id="649" name="Shape 649"/>
            <p:cNvSpPr txBox="1"/>
            <p:nvPr/>
          </p:nvSpPr>
          <p:spPr>
            <a:xfrm>
              <a:off x="5868144" y="3641451"/>
              <a:ext cx="864096" cy="40011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1000">
                  <a:solidFill>
                    <a:schemeClr val="dk1"/>
                  </a:solidFill>
                  <a:latin typeface="Arial"/>
                  <a:ea typeface="Arial"/>
                  <a:cs typeface="Arial"/>
                  <a:sym typeface="Arial"/>
                </a:rPr>
                <a:t>Precoding design</a:t>
              </a:r>
            </a:p>
          </p:txBody>
        </p:sp>
      </p:grpSp>
      <p:sp>
        <p:nvSpPr>
          <p:cNvPr id="650" name="Shape 650"/>
          <p:cNvSpPr/>
          <p:nvPr/>
        </p:nvSpPr>
        <p:spPr>
          <a:xfrm>
            <a:off x="180763" y="2189246"/>
            <a:ext cx="6292768" cy="1785104"/>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rgbClr val="FF0000"/>
              </a:buClr>
              <a:buSzPts val="2200"/>
              <a:buFont typeface="Noto Sans Symbols"/>
              <a:buChar char="•"/>
            </a:pPr>
            <a:r>
              <a:rPr lang="en-US" sz="2200">
                <a:solidFill>
                  <a:schemeClr val="dk1"/>
                </a:solidFill>
                <a:latin typeface="Times New Roman"/>
                <a:ea typeface="Times New Roman"/>
                <a:cs typeface="Times New Roman"/>
                <a:sym typeface="Times New Roman"/>
              </a:rPr>
              <a:t>A DNN is utilized to approximate the Q value for each state-action pair</a:t>
            </a:r>
          </a:p>
          <a:p>
            <a:pPr indent="-342900" lvl="0" marL="342900" marR="0" rtl="0" algn="l">
              <a:spcBef>
                <a:spcPts val="0"/>
              </a:spcBef>
              <a:spcAft>
                <a:spcPts val="0"/>
              </a:spcAft>
              <a:buClr>
                <a:srgbClr val="FF0000"/>
              </a:buClr>
              <a:buSzPts val="2200"/>
              <a:buFont typeface="Noto Sans Symbols"/>
              <a:buChar char="•"/>
            </a:pPr>
            <a:r>
              <a:rPr lang="en-US" sz="2200">
                <a:solidFill>
                  <a:schemeClr val="dk1"/>
                </a:solidFill>
                <a:latin typeface="Times New Roman"/>
                <a:ea typeface="Times New Roman"/>
                <a:cs typeface="Times New Roman"/>
                <a:sym typeface="Times New Roman"/>
              </a:rPr>
              <a:t>The input state includes the on-off states of all the RRHs and the performance requirement of each user</a:t>
            </a:r>
          </a:p>
        </p:txBody>
      </p:sp>
      <p:pic>
        <p:nvPicPr>
          <p:cNvPr id="651" name="Shape 651"/>
          <p:cNvPicPr preferRelativeResize="0"/>
          <p:nvPr>
            <p:ph idx="1" type="body"/>
          </p:nvPr>
        </p:nvPicPr>
        <p:blipFill rotWithShape="1">
          <a:blip r:embed="rId6">
            <a:alphaModFix/>
          </a:blip>
          <a:srcRect b="0" l="0" r="0" t="0"/>
          <a:stretch/>
        </p:blipFill>
        <p:spPr>
          <a:xfrm>
            <a:off x="6473531" y="1153171"/>
            <a:ext cx="2568735" cy="28326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pic>
        <p:nvPicPr>
          <p:cNvPr id="656" name="Shape 656"/>
          <p:cNvPicPr preferRelativeResize="0"/>
          <p:nvPr/>
        </p:nvPicPr>
        <p:blipFill rotWithShape="1">
          <a:blip r:embed="rId3">
            <a:alphaModFix/>
          </a:blip>
          <a:srcRect b="0" l="0" r="0" t="0"/>
          <a:stretch/>
        </p:blipFill>
        <p:spPr>
          <a:xfrm>
            <a:off x="77428" y="980728"/>
            <a:ext cx="2363227" cy="3051609"/>
          </a:xfrm>
          <a:prstGeom prst="rect">
            <a:avLst/>
          </a:prstGeom>
          <a:noFill/>
          <a:ln cap="flat" cmpd="sng" w="19050">
            <a:solidFill>
              <a:schemeClr val="dk1"/>
            </a:solidFill>
            <a:prstDash val="solid"/>
            <a:round/>
            <a:headEnd len="med" w="med" type="none"/>
            <a:tailEnd len="med" w="med" type="none"/>
          </a:ln>
        </p:spPr>
      </p:pic>
      <p:sp>
        <p:nvSpPr>
          <p:cNvPr id="657" name="Shape 657"/>
          <p:cNvSpPr txBox="1"/>
          <p:nvPr>
            <p:ph type="title"/>
          </p:nvPr>
        </p:nvSpPr>
        <p:spPr>
          <a:xfrm>
            <a:off x="0" y="58739"/>
            <a:ext cx="9144000" cy="849982"/>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800" u="none" cap="none" strike="noStrike">
                <a:solidFill>
                  <a:srgbClr val="FF0000"/>
                </a:solidFill>
                <a:latin typeface="Times New Roman"/>
                <a:ea typeface="Times New Roman"/>
                <a:cs typeface="Times New Roman"/>
                <a:sym typeface="Times New Roman"/>
              </a:rPr>
              <a:t>Thanks！</a:t>
            </a:r>
          </a:p>
        </p:txBody>
      </p:sp>
      <p:pic>
        <p:nvPicPr>
          <p:cNvPr id="658" name="Shape 658"/>
          <p:cNvPicPr preferRelativeResize="0"/>
          <p:nvPr>
            <p:ph idx="1" type="body"/>
          </p:nvPr>
        </p:nvPicPr>
        <p:blipFill rotWithShape="1">
          <a:blip r:embed="rId4">
            <a:alphaModFix/>
          </a:blip>
          <a:srcRect b="0" l="0" r="0" t="0"/>
          <a:stretch/>
        </p:blipFill>
        <p:spPr>
          <a:xfrm>
            <a:off x="1547664" y="2241738"/>
            <a:ext cx="2764795" cy="3384376"/>
          </a:xfrm>
          <a:prstGeom prst="rect">
            <a:avLst/>
          </a:prstGeom>
          <a:noFill/>
          <a:ln>
            <a:noFill/>
          </a:ln>
        </p:spPr>
      </p:pic>
      <p:sp>
        <p:nvSpPr>
          <p:cNvPr id="659" name="Shape 659"/>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pic>
        <p:nvPicPr>
          <p:cNvPr id="660" name="Shape 660"/>
          <p:cNvPicPr preferRelativeResize="0"/>
          <p:nvPr/>
        </p:nvPicPr>
        <p:blipFill rotWithShape="1">
          <a:blip r:embed="rId5">
            <a:alphaModFix/>
          </a:blip>
          <a:srcRect b="0" l="0" r="0" t="0"/>
          <a:stretch/>
        </p:blipFill>
        <p:spPr>
          <a:xfrm>
            <a:off x="4115699" y="2639617"/>
            <a:ext cx="2631666" cy="3286997"/>
          </a:xfrm>
          <a:prstGeom prst="rect">
            <a:avLst/>
          </a:prstGeom>
          <a:noFill/>
          <a:ln>
            <a:noFill/>
          </a:ln>
        </p:spPr>
      </p:pic>
      <p:pic>
        <p:nvPicPr>
          <p:cNvPr id="661" name="Shape 661"/>
          <p:cNvPicPr preferRelativeResize="0"/>
          <p:nvPr/>
        </p:nvPicPr>
        <p:blipFill rotWithShape="1">
          <a:blip r:embed="rId6">
            <a:alphaModFix/>
          </a:blip>
          <a:srcRect b="0" l="0" r="0" t="0"/>
          <a:stretch/>
        </p:blipFill>
        <p:spPr>
          <a:xfrm>
            <a:off x="5952795" y="3450943"/>
            <a:ext cx="2534527" cy="3285678"/>
          </a:xfrm>
          <a:prstGeom prst="rect">
            <a:avLst/>
          </a:prstGeom>
          <a:noFill/>
          <a:ln>
            <a:noFill/>
          </a:ln>
        </p:spPr>
      </p:pic>
      <p:sp>
        <p:nvSpPr>
          <p:cNvPr id="662" name="Shape 662"/>
          <p:cNvSpPr/>
          <p:nvPr/>
        </p:nvSpPr>
        <p:spPr>
          <a:xfrm>
            <a:off x="2554250" y="1168353"/>
            <a:ext cx="6372257" cy="830997"/>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lang="en-US" sz="4800">
                <a:solidFill>
                  <a:srgbClr val="FF0000"/>
                </a:solidFill>
                <a:latin typeface="Times New Roman"/>
                <a:ea typeface="Times New Roman"/>
                <a:cs typeface="Times New Roman"/>
                <a:sym typeface="Times New Roman"/>
              </a:rPr>
              <a:t>Comments &amp; Questions?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type="title"/>
          </p:nvPr>
        </p:nvSpPr>
        <p:spPr>
          <a:xfrm>
            <a:off x="0" y="99010"/>
            <a:ext cx="9144000" cy="769441"/>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400" u="none" cap="none" strike="noStrike">
                <a:solidFill>
                  <a:schemeClr val="dk1"/>
                </a:solidFill>
                <a:latin typeface="Times New Roman"/>
                <a:ea typeface="Times New Roman"/>
                <a:cs typeface="Times New Roman"/>
                <a:sym typeface="Times New Roman"/>
              </a:rPr>
              <a:t>Internet of Thing </a:t>
            </a:r>
          </a:p>
        </p:txBody>
      </p:sp>
      <p:sp>
        <p:nvSpPr>
          <p:cNvPr id="93" name="Shape 93"/>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pic>
        <p:nvPicPr>
          <p:cNvPr id="94" name="Shape 94"/>
          <p:cNvPicPr preferRelativeResize="0"/>
          <p:nvPr/>
        </p:nvPicPr>
        <p:blipFill rotWithShape="1">
          <a:blip r:embed="rId3">
            <a:alphaModFix/>
          </a:blip>
          <a:srcRect b="0" l="0" r="0" t="0"/>
          <a:stretch/>
        </p:blipFill>
        <p:spPr>
          <a:xfrm>
            <a:off x="436761" y="988324"/>
            <a:ext cx="7380291" cy="2769597"/>
          </a:xfrm>
          <a:prstGeom prst="rect">
            <a:avLst/>
          </a:prstGeom>
          <a:noFill/>
          <a:ln>
            <a:noFill/>
          </a:ln>
        </p:spPr>
      </p:pic>
      <p:sp>
        <p:nvSpPr>
          <p:cNvPr id="95" name="Shape 95"/>
          <p:cNvSpPr txBox="1"/>
          <p:nvPr/>
        </p:nvSpPr>
        <p:spPr>
          <a:xfrm>
            <a:off x="8240056" y="6071842"/>
            <a:ext cx="872765" cy="452783"/>
          </a:xfrm>
          <a:prstGeom prst="rect">
            <a:avLst/>
          </a:prstGeom>
          <a:noFill/>
          <a:ln>
            <a:noFill/>
          </a:ln>
        </p:spPr>
        <p:txBody>
          <a:bodyPr anchorCtr="0" anchor="t" bIns="45700" lIns="91425" rIns="91425" wrap="square" tIns="45700">
            <a:noAutofit/>
          </a:bodyPr>
          <a:lstStyle/>
          <a:p>
            <a:pPr indent="-76200" lvl="0" marL="0" marR="0" rtl="0" algn="r">
              <a:spcBef>
                <a:spcPts val="0"/>
              </a:spcBef>
              <a:spcAft>
                <a:spcPts val="0"/>
              </a:spcAft>
              <a:buClr>
                <a:schemeClr val="dk1"/>
              </a:buClr>
              <a:buSzPts val="1200"/>
              <a:buFont typeface="Times New Roman"/>
              <a:buNone/>
            </a:pPr>
            <a:r>
              <a:rPr b="0" lang="en-US" sz="1200">
                <a:solidFill>
                  <a:schemeClr val="dk1"/>
                </a:solidFill>
                <a:latin typeface="Times New Roman"/>
                <a:ea typeface="Times New Roman"/>
                <a:cs typeface="Times New Roman"/>
                <a:sym typeface="Times New Roman"/>
              </a:rPr>
              <a:t>Source: Cisco </a:t>
            </a:r>
          </a:p>
        </p:txBody>
      </p:sp>
      <p:pic>
        <p:nvPicPr>
          <p:cNvPr id="96" name="Shape 96"/>
          <p:cNvPicPr preferRelativeResize="0"/>
          <p:nvPr/>
        </p:nvPicPr>
        <p:blipFill rotWithShape="1">
          <a:blip r:embed="rId4">
            <a:alphaModFix/>
          </a:blip>
          <a:srcRect b="0" l="0" r="0" t="0"/>
          <a:stretch/>
        </p:blipFill>
        <p:spPr>
          <a:xfrm>
            <a:off x="1547664" y="3803953"/>
            <a:ext cx="6838114" cy="29801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Shape 101"/>
          <p:cNvSpPr txBox="1"/>
          <p:nvPr>
            <p:ph type="title"/>
          </p:nvPr>
        </p:nvSpPr>
        <p:spPr>
          <a:xfrm>
            <a:off x="0" y="58739"/>
            <a:ext cx="9144000" cy="849982"/>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400" u="none" cap="none" strike="noStrike">
                <a:solidFill>
                  <a:schemeClr val="dk1"/>
                </a:solidFill>
                <a:latin typeface="Times New Roman"/>
                <a:ea typeface="Times New Roman"/>
                <a:cs typeface="Times New Roman"/>
                <a:sym typeface="Times New Roman"/>
              </a:rPr>
              <a:t>IoT -&gt; IoE</a:t>
            </a:r>
          </a:p>
        </p:txBody>
      </p:sp>
      <p:sp>
        <p:nvSpPr>
          <p:cNvPr id="102" name="Shape 102"/>
          <p:cNvSpPr txBox="1"/>
          <p:nvPr>
            <p:ph idx="1" type="body"/>
          </p:nvPr>
        </p:nvSpPr>
        <p:spPr>
          <a:xfrm>
            <a:off x="142875" y="1124744"/>
            <a:ext cx="8858250" cy="5328444"/>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dk1"/>
              </a:buClr>
              <a:buSzPts val="3200"/>
              <a:buFont typeface="Arial"/>
              <a:buNone/>
            </a:pPr>
            <a:r>
              <a:t/>
            </a:r>
            <a:endParaRPr b="1" i="0" sz="3200" u="none" cap="none" strike="noStrike">
              <a:solidFill>
                <a:schemeClr val="dk1"/>
              </a:solidFill>
              <a:latin typeface="Arial"/>
              <a:ea typeface="Arial"/>
              <a:cs typeface="Arial"/>
              <a:sym typeface="Arial"/>
            </a:endParaRPr>
          </a:p>
        </p:txBody>
      </p:sp>
      <p:sp>
        <p:nvSpPr>
          <p:cNvPr id="103" name="Shape 103"/>
          <p:cNvSpPr txBox="1"/>
          <p:nvPr>
            <p:ph idx="12" type="sldNum"/>
          </p:nvPr>
        </p:nvSpPr>
        <p:spPr>
          <a:xfrm>
            <a:off x="8604447" y="6524625"/>
            <a:ext cx="333177" cy="216743"/>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pic>
        <p:nvPicPr>
          <p:cNvPr id="104" name="Shape 104"/>
          <p:cNvPicPr preferRelativeResize="0"/>
          <p:nvPr/>
        </p:nvPicPr>
        <p:blipFill rotWithShape="1">
          <a:blip r:embed="rId3">
            <a:alphaModFix/>
          </a:blip>
          <a:srcRect b="0" l="0" r="0" t="0"/>
          <a:stretch/>
        </p:blipFill>
        <p:spPr>
          <a:xfrm>
            <a:off x="251520" y="1232967"/>
            <a:ext cx="8647304" cy="51106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Shape 110"/>
          <p:cNvSpPr txBox="1"/>
          <p:nvPr>
            <p:ph type="title"/>
          </p:nvPr>
        </p:nvSpPr>
        <p:spPr>
          <a:xfrm>
            <a:off x="459915" y="102604"/>
            <a:ext cx="8229600" cy="769441"/>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400" u="none" cap="none" strike="noStrike">
                <a:solidFill>
                  <a:schemeClr val="dk1"/>
                </a:solidFill>
                <a:latin typeface="Times New Roman"/>
                <a:ea typeface="Times New Roman"/>
                <a:cs typeface="Times New Roman"/>
                <a:sym typeface="Times New Roman"/>
              </a:rPr>
              <a:t>5G Application Scenarios</a:t>
            </a:r>
          </a:p>
        </p:txBody>
      </p:sp>
      <p:sp>
        <p:nvSpPr>
          <p:cNvPr id="111" name="Shape 111"/>
          <p:cNvSpPr/>
          <p:nvPr/>
        </p:nvSpPr>
        <p:spPr>
          <a:xfrm>
            <a:off x="4479634" y="79103"/>
            <a:ext cx="184731" cy="369332"/>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112" name="Shape 112"/>
          <p:cNvPicPr preferRelativeResize="0"/>
          <p:nvPr/>
        </p:nvPicPr>
        <p:blipFill rotWithShape="1">
          <a:blip r:embed="rId3">
            <a:alphaModFix/>
          </a:blip>
          <a:srcRect b="0" l="0" r="0" t="0"/>
          <a:stretch/>
        </p:blipFill>
        <p:spPr>
          <a:xfrm>
            <a:off x="4113848" y="1324735"/>
            <a:ext cx="4940066" cy="1607788"/>
          </a:xfrm>
          <a:prstGeom prst="rect">
            <a:avLst/>
          </a:prstGeom>
          <a:noFill/>
          <a:ln>
            <a:noFill/>
          </a:ln>
        </p:spPr>
      </p:pic>
      <p:pic>
        <p:nvPicPr>
          <p:cNvPr id="113" name="Shape 113"/>
          <p:cNvPicPr preferRelativeResize="0"/>
          <p:nvPr/>
        </p:nvPicPr>
        <p:blipFill rotWithShape="1">
          <a:blip r:embed="rId4">
            <a:alphaModFix/>
          </a:blip>
          <a:srcRect b="0" l="0" r="0" t="0"/>
          <a:stretch/>
        </p:blipFill>
        <p:spPr>
          <a:xfrm>
            <a:off x="4113848" y="3114119"/>
            <a:ext cx="4902620" cy="1549588"/>
          </a:xfrm>
          <a:prstGeom prst="rect">
            <a:avLst/>
          </a:prstGeom>
          <a:noFill/>
          <a:ln>
            <a:noFill/>
          </a:ln>
        </p:spPr>
      </p:pic>
      <p:pic>
        <p:nvPicPr>
          <p:cNvPr id="114" name="Shape 114"/>
          <p:cNvPicPr preferRelativeResize="0"/>
          <p:nvPr/>
        </p:nvPicPr>
        <p:blipFill rotWithShape="1">
          <a:blip r:embed="rId5">
            <a:alphaModFix/>
          </a:blip>
          <a:srcRect b="0" l="0" r="0" t="0"/>
          <a:stretch/>
        </p:blipFill>
        <p:spPr>
          <a:xfrm>
            <a:off x="4113848" y="4860454"/>
            <a:ext cx="4943821" cy="1586317"/>
          </a:xfrm>
          <a:prstGeom prst="rect">
            <a:avLst/>
          </a:prstGeom>
          <a:noFill/>
          <a:ln>
            <a:noFill/>
          </a:ln>
        </p:spPr>
      </p:pic>
      <p:sp>
        <p:nvSpPr>
          <p:cNvPr id="115" name="Shape 115"/>
          <p:cNvSpPr/>
          <p:nvPr/>
        </p:nvSpPr>
        <p:spPr>
          <a:xfrm>
            <a:off x="5030631" y="6361002"/>
            <a:ext cx="3007555" cy="29117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1292">
                <a:solidFill>
                  <a:srgbClr val="FF0000"/>
                </a:solidFill>
                <a:latin typeface="Arial"/>
                <a:ea typeface="Arial"/>
                <a:cs typeface="Arial"/>
                <a:sym typeface="Arial"/>
              </a:rPr>
              <a:t>High reliability and low latency MTC</a:t>
            </a:r>
          </a:p>
        </p:txBody>
      </p:sp>
      <p:sp>
        <p:nvSpPr>
          <p:cNvPr id="116" name="Shape 116"/>
          <p:cNvSpPr/>
          <p:nvPr/>
        </p:nvSpPr>
        <p:spPr>
          <a:xfrm>
            <a:off x="5628084" y="2881244"/>
            <a:ext cx="2124300" cy="29117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1292">
                <a:solidFill>
                  <a:srgbClr val="FF0000"/>
                </a:solidFill>
                <a:latin typeface="Arial"/>
                <a:ea typeface="Arial"/>
                <a:cs typeface="Arial"/>
                <a:sym typeface="Arial"/>
              </a:rPr>
              <a:t>Super Bit Rate for eMMB</a:t>
            </a:r>
          </a:p>
        </p:txBody>
      </p:sp>
      <p:sp>
        <p:nvSpPr>
          <p:cNvPr id="117" name="Shape 117"/>
          <p:cNvSpPr/>
          <p:nvPr/>
        </p:nvSpPr>
        <p:spPr>
          <a:xfrm>
            <a:off x="4602631" y="4621972"/>
            <a:ext cx="3863558" cy="29117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1292">
                <a:solidFill>
                  <a:srgbClr val="FF0000"/>
                </a:solidFill>
                <a:latin typeface="Arial"/>
                <a:ea typeface="Arial"/>
                <a:cs typeface="Arial"/>
                <a:sym typeface="Arial"/>
              </a:rPr>
              <a:t>Energy-efficient &amp; Massive connections for IoT</a:t>
            </a:r>
          </a:p>
        </p:txBody>
      </p:sp>
      <p:grpSp>
        <p:nvGrpSpPr>
          <p:cNvPr id="118" name="Shape 118"/>
          <p:cNvGrpSpPr/>
          <p:nvPr/>
        </p:nvGrpSpPr>
        <p:grpSpPr>
          <a:xfrm>
            <a:off x="0" y="2475114"/>
            <a:ext cx="4475843" cy="3064833"/>
            <a:chOff x="701533" y="2525387"/>
            <a:chExt cx="6535472" cy="4086445"/>
          </a:xfrm>
        </p:grpSpPr>
        <p:sp>
          <p:nvSpPr>
            <p:cNvPr id="119" name="Shape 119"/>
            <p:cNvSpPr txBox="1"/>
            <p:nvPr/>
          </p:nvSpPr>
          <p:spPr>
            <a:xfrm>
              <a:off x="701533" y="3915481"/>
              <a:ext cx="1647427" cy="615553"/>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Smart Home Building</a:t>
              </a:r>
            </a:p>
          </p:txBody>
        </p:sp>
        <p:sp>
          <p:nvSpPr>
            <p:cNvPr id="120" name="Shape 120"/>
            <p:cNvSpPr txBox="1"/>
            <p:nvPr/>
          </p:nvSpPr>
          <p:spPr>
            <a:xfrm>
              <a:off x="1053594" y="3095838"/>
              <a:ext cx="1827456" cy="615553"/>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G**bytes in a second</a:t>
              </a:r>
            </a:p>
          </p:txBody>
        </p:sp>
        <p:sp>
          <p:nvSpPr>
            <p:cNvPr id="121" name="Shape 121"/>
            <p:cNvSpPr txBox="1"/>
            <p:nvPr/>
          </p:nvSpPr>
          <p:spPr>
            <a:xfrm>
              <a:off x="946584" y="5848624"/>
              <a:ext cx="980362" cy="615553"/>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lang="en-US" sz="1200">
                  <a:solidFill>
                    <a:srgbClr val="C00000"/>
                  </a:solidFill>
                  <a:latin typeface="Arial"/>
                  <a:ea typeface="Arial"/>
                  <a:cs typeface="Arial"/>
                  <a:sym typeface="Arial"/>
                </a:rPr>
                <a:t>Smart City</a:t>
              </a:r>
            </a:p>
          </p:txBody>
        </p:sp>
        <p:sp>
          <p:nvSpPr>
            <p:cNvPr id="122" name="Shape 122"/>
            <p:cNvSpPr txBox="1"/>
            <p:nvPr/>
          </p:nvSpPr>
          <p:spPr>
            <a:xfrm>
              <a:off x="4087715" y="3942207"/>
              <a:ext cx="2862919" cy="369332"/>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Work and play in cloud</a:t>
              </a:r>
            </a:p>
          </p:txBody>
        </p:sp>
        <p:sp>
          <p:nvSpPr>
            <p:cNvPr id="123" name="Shape 123"/>
            <p:cNvSpPr txBox="1"/>
            <p:nvPr/>
          </p:nvSpPr>
          <p:spPr>
            <a:xfrm>
              <a:off x="4278949" y="4228523"/>
              <a:ext cx="2862919" cy="369332"/>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t>
              </a:r>
            </a:p>
          </p:txBody>
        </p:sp>
        <p:sp>
          <p:nvSpPr>
            <p:cNvPr id="124" name="Shape 124"/>
            <p:cNvSpPr txBox="1"/>
            <p:nvPr/>
          </p:nvSpPr>
          <p:spPr>
            <a:xfrm>
              <a:off x="4374086" y="4501826"/>
              <a:ext cx="2862919" cy="369332"/>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Industry au***</a:t>
              </a:r>
            </a:p>
          </p:txBody>
        </p:sp>
        <p:sp>
          <p:nvSpPr>
            <p:cNvPr id="125" name="Shape 125"/>
            <p:cNvSpPr txBox="1"/>
            <p:nvPr/>
          </p:nvSpPr>
          <p:spPr>
            <a:xfrm>
              <a:off x="5014261" y="5037280"/>
              <a:ext cx="1936377" cy="615553"/>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Mission office application</a:t>
              </a:r>
            </a:p>
          </p:txBody>
        </p:sp>
        <p:sp>
          <p:nvSpPr>
            <p:cNvPr id="126" name="Shape 126"/>
            <p:cNvSpPr txBox="1"/>
            <p:nvPr/>
          </p:nvSpPr>
          <p:spPr>
            <a:xfrm>
              <a:off x="5014261" y="5750057"/>
              <a:ext cx="1123692" cy="861775"/>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lang="en-US" sz="1200">
                  <a:solidFill>
                    <a:srgbClr val="FF3300"/>
                  </a:solidFill>
                  <a:latin typeface="Arial"/>
                  <a:ea typeface="Arial"/>
                  <a:cs typeface="Arial"/>
                  <a:sym typeface="Arial"/>
                </a:rPr>
                <a:t>Self Driving Car</a:t>
              </a:r>
            </a:p>
          </p:txBody>
        </p:sp>
        <p:sp>
          <p:nvSpPr>
            <p:cNvPr id="127" name="Shape 127"/>
            <p:cNvSpPr txBox="1"/>
            <p:nvPr/>
          </p:nvSpPr>
          <p:spPr>
            <a:xfrm>
              <a:off x="1779842" y="2525387"/>
              <a:ext cx="3259320" cy="615553"/>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lang="en-US" sz="1200">
                  <a:solidFill>
                    <a:srgbClr val="0070C0"/>
                  </a:solidFill>
                  <a:latin typeface="Arial"/>
                  <a:ea typeface="Arial"/>
                  <a:cs typeface="Arial"/>
                  <a:sym typeface="Arial"/>
                </a:rPr>
                <a:t>Enhanced Mobile Broadband</a:t>
              </a:r>
            </a:p>
          </p:txBody>
        </p:sp>
        <p:grpSp>
          <p:nvGrpSpPr>
            <p:cNvPr id="128" name="Shape 128"/>
            <p:cNvGrpSpPr/>
            <p:nvPr/>
          </p:nvGrpSpPr>
          <p:grpSpPr>
            <a:xfrm>
              <a:off x="1069537" y="3038940"/>
              <a:ext cx="4945298" cy="3444817"/>
              <a:chOff x="1069537" y="3038940"/>
              <a:chExt cx="4945298" cy="3444817"/>
            </a:xfrm>
          </p:grpSpPr>
          <p:sp>
            <p:nvSpPr>
              <p:cNvPr id="129" name="Shape 129"/>
              <p:cNvSpPr/>
              <p:nvPr/>
            </p:nvSpPr>
            <p:spPr>
              <a:xfrm>
                <a:off x="1511373" y="3038940"/>
                <a:ext cx="3569675" cy="3444817"/>
              </a:xfrm>
              <a:prstGeom prst="triangle">
                <a:avLst>
                  <a:gd fmla="val 50000" name="adj"/>
                </a:avLst>
              </a:prstGeom>
              <a:solidFill>
                <a:srgbClr val="D8D8D8"/>
              </a:solidFill>
              <a:ln cap="flat" cmpd="sng" w="9525">
                <a:solidFill>
                  <a:srgbClr val="F2F2F2"/>
                </a:solidFill>
                <a:prstDash val="solid"/>
                <a:round/>
                <a:headEnd len="med" w="med" type="none"/>
                <a:tailEnd len="med" w="med" type="none"/>
              </a:ln>
            </p:spPr>
            <p:txBody>
              <a:bodyPr anchorCtr="0" anchor="t" bIns="34275" lIns="68575" rIns="68575" wrap="square" tIns="34275">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0" name="Shape 130"/>
              <p:cNvSpPr/>
              <p:nvPr/>
            </p:nvSpPr>
            <p:spPr>
              <a:xfrm>
                <a:off x="3209551" y="3400612"/>
                <a:ext cx="173318" cy="243507"/>
              </a:xfrm>
              <a:prstGeom prst="rect">
                <a:avLst/>
              </a:prstGeom>
              <a:solidFill>
                <a:srgbClr val="00B0F0"/>
              </a:solidFill>
              <a:ln cap="flat" cmpd="sng" w="9525">
                <a:solidFill>
                  <a:srgbClr val="00B0F0"/>
                </a:solidFill>
                <a:prstDash val="solid"/>
                <a:round/>
                <a:headEnd len="med" w="med" type="none"/>
                <a:tailEnd len="med" w="med" type="none"/>
              </a:ln>
            </p:spPr>
            <p:txBody>
              <a:bodyPr anchorCtr="0" anchor="t" bIns="34275" lIns="68575" rIns="68575" wrap="square" tIns="34275">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1" name="Shape 131"/>
              <p:cNvSpPr/>
              <p:nvPr/>
            </p:nvSpPr>
            <p:spPr>
              <a:xfrm>
                <a:off x="4611033" y="6104965"/>
                <a:ext cx="173318" cy="243507"/>
              </a:xfrm>
              <a:prstGeom prst="rect">
                <a:avLst/>
              </a:prstGeom>
              <a:solidFill>
                <a:srgbClr val="00B0F0"/>
              </a:solidFill>
              <a:ln cap="flat" cmpd="sng" w="9525">
                <a:solidFill>
                  <a:srgbClr val="00B0F0"/>
                </a:solidFill>
                <a:prstDash val="solid"/>
                <a:round/>
                <a:headEnd len="med" w="med" type="none"/>
                <a:tailEnd len="med" w="med" type="none"/>
              </a:ln>
            </p:spPr>
            <p:txBody>
              <a:bodyPr anchorCtr="0" anchor="t" bIns="34275" lIns="68575" rIns="68575" wrap="square" tIns="34275">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2" name="Shape 132"/>
              <p:cNvSpPr/>
              <p:nvPr/>
            </p:nvSpPr>
            <p:spPr>
              <a:xfrm>
                <a:off x="4177743" y="5277229"/>
                <a:ext cx="173318" cy="243507"/>
              </a:xfrm>
              <a:prstGeom prst="rect">
                <a:avLst/>
              </a:prstGeom>
              <a:solidFill>
                <a:srgbClr val="00B0F0"/>
              </a:solidFill>
              <a:ln cap="flat" cmpd="sng" w="9525">
                <a:solidFill>
                  <a:srgbClr val="00B0F0"/>
                </a:solidFill>
                <a:prstDash val="solid"/>
                <a:round/>
                <a:headEnd len="med" w="med" type="none"/>
                <a:tailEnd len="med" w="med" type="none"/>
              </a:ln>
            </p:spPr>
            <p:txBody>
              <a:bodyPr anchorCtr="0" anchor="t" bIns="34275" lIns="68575" rIns="68575" wrap="square" tIns="34275">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3" name="Shape 133"/>
              <p:cNvSpPr/>
              <p:nvPr/>
            </p:nvSpPr>
            <p:spPr>
              <a:xfrm>
                <a:off x="4004425" y="4859956"/>
                <a:ext cx="173318" cy="243507"/>
              </a:xfrm>
              <a:prstGeom prst="rect">
                <a:avLst/>
              </a:prstGeom>
              <a:solidFill>
                <a:srgbClr val="00B0F0"/>
              </a:solidFill>
              <a:ln cap="flat" cmpd="sng" w="9525">
                <a:solidFill>
                  <a:srgbClr val="00B0F0"/>
                </a:solidFill>
                <a:prstDash val="solid"/>
                <a:round/>
                <a:headEnd len="med" w="med" type="none"/>
                <a:tailEnd len="med" w="med" type="none"/>
              </a:ln>
            </p:spPr>
            <p:txBody>
              <a:bodyPr anchorCtr="0" anchor="t" bIns="34275" lIns="68575" rIns="68575" wrap="square" tIns="34275">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4" name="Shape 134"/>
              <p:cNvSpPr/>
              <p:nvPr/>
            </p:nvSpPr>
            <p:spPr>
              <a:xfrm>
                <a:off x="3831107" y="4497941"/>
                <a:ext cx="173318" cy="243507"/>
              </a:xfrm>
              <a:prstGeom prst="rect">
                <a:avLst/>
              </a:prstGeom>
              <a:solidFill>
                <a:srgbClr val="00B0F0"/>
              </a:solidFill>
              <a:ln cap="flat" cmpd="sng" w="9525">
                <a:solidFill>
                  <a:srgbClr val="00B0F0"/>
                </a:solidFill>
                <a:prstDash val="solid"/>
                <a:round/>
                <a:headEnd len="med" w="med" type="none"/>
                <a:tailEnd len="med" w="med" type="none"/>
              </a:ln>
            </p:spPr>
            <p:txBody>
              <a:bodyPr anchorCtr="0" anchor="t" bIns="34275" lIns="68575" rIns="68575" wrap="square" tIns="34275">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5" name="Shape 135"/>
              <p:cNvSpPr/>
              <p:nvPr/>
            </p:nvSpPr>
            <p:spPr>
              <a:xfrm>
                <a:off x="3649009" y="4154294"/>
                <a:ext cx="173318" cy="243507"/>
              </a:xfrm>
              <a:prstGeom prst="rect">
                <a:avLst/>
              </a:prstGeom>
              <a:solidFill>
                <a:srgbClr val="00B0F0"/>
              </a:solidFill>
              <a:ln cap="flat" cmpd="sng" w="9525">
                <a:solidFill>
                  <a:srgbClr val="00B0F0"/>
                </a:solidFill>
                <a:prstDash val="solid"/>
                <a:round/>
                <a:headEnd len="med" w="med" type="none"/>
                <a:tailEnd len="med" w="med" type="none"/>
              </a:ln>
            </p:spPr>
            <p:txBody>
              <a:bodyPr anchorCtr="0" anchor="t" bIns="34275" lIns="68575" rIns="68575" wrap="square" tIns="34275">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6" name="Shape 136"/>
              <p:cNvSpPr/>
              <p:nvPr/>
            </p:nvSpPr>
            <p:spPr>
              <a:xfrm>
                <a:off x="3382869" y="5142956"/>
                <a:ext cx="173318" cy="243507"/>
              </a:xfrm>
              <a:prstGeom prst="rect">
                <a:avLst/>
              </a:prstGeom>
              <a:solidFill>
                <a:srgbClr val="00B0F0"/>
              </a:solidFill>
              <a:ln cap="flat" cmpd="sng" w="9525">
                <a:solidFill>
                  <a:srgbClr val="00B0F0"/>
                </a:solidFill>
                <a:prstDash val="solid"/>
                <a:round/>
                <a:headEnd len="med" w="med" type="none"/>
                <a:tailEnd len="med" w="med" type="none"/>
              </a:ln>
            </p:spPr>
            <p:txBody>
              <a:bodyPr anchorCtr="0" anchor="t" bIns="34275" lIns="68575" rIns="68575" wrap="square" tIns="34275">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7" name="Shape 137"/>
              <p:cNvSpPr/>
              <p:nvPr/>
            </p:nvSpPr>
            <p:spPr>
              <a:xfrm>
                <a:off x="3845249" y="6156392"/>
                <a:ext cx="173318" cy="243507"/>
              </a:xfrm>
              <a:prstGeom prst="rect">
                <a:avLst/>
              </a:prstGeom>
              <a:solidFill>
                <a:srgbClr val="00B0F0"/>
              </a:solidFill>
              <a:ln cap="flat" cmpd="sng" w="9525">
                <a:solidFill>
                  <a:srgbClr val="00B0F0"/>
                </a:solidFill>
                <a:prstDash val="solid"/>
                <a:round/>
                <a:headEnd len="med" w="med" type="none"/>
                <a:tailEnd len="med" w="med" type="none"/>
              </a:ln>
            </p:spPr>
            <p:txBody>
              <a:bodyPr anchorCtr="0" anchor="t" bIns="34275" lIns="68575" rIns="68575" wrap="square" tIns="34275">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8" name="Shape 138"/>
              <p:cNvSpPr/>
              <p:nvPr/>
            </p:nvSpPr>
            <p:spPr>
              <a:xfrm>
                <a:off x="1966954" y="5398982"/>
                <a:ext cx="884947" cy="1033934"/>
              </a:xfrm>
              <a:prstGeom prst="ellipse">
                <a:avLst/>
              </a:prstGeom>
              <a:solidFill>
                <a:srgbClr val="D9D9D9"/>
              </a:solidFill>
              <a:ln cap="flat" cmpd="sng" w="9525">
                <a:solidFill>
                  <a:schemeClr val="dk1"/>
                </a:solidFill>
                <a:prstDash val="solid"/>
                <a:round/>
                <a:headEnd len="med" w="med" type="none"/>
                <a:tailEnd len="med" w="med" type="none"/>
              </a:ln>
            </p:spPr>
            <p:txBody>
              <a:bodyPr anchorCtr="0" anchor="t" bIns="34275" lIns="68575" rIns="68575" wrap="square" tIns="34275">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9" name="Shape 139"/>
              <p:cNvSpPr/>
              <p:nvPr/>
            </p:nvSpPr>
            <p:spPr>
              <a:xfrm>
                <a:off x="2236203" y="5496232"/>
                <a:ext cx="173318" cy="243507"/>
              </a:xfrm>
              <a:prstGeom prst="rect">
                <a:avLst/>
              </a:prstGeom>
              <a:solidFill>
                <a:srgbClr val="00B0F0"/>
              </a:solidFill>
              <a:ln cap="flat" cmpd="sng" w="9525">
                <a:solidFill>
                  <a:srgbClr val="00B0F0"/>
                </a:solidFill>
                <a:prstDash val="solid"/>
                <a:round/>
                <a:headEnd len="med" w="med" type="none"/>
                <a:tailEnd len="med" w="med" type="none"/>
              </a:ln>
            </p:spPr>
            <p:txBody>
              <a:bodyPr anchorCtr="0" anchor="t" bIns="34275" lIns="68575" rIns="68575" wrap="square" tIns="34275">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40" name="Shape 140"/>
              <p:cNvSpPr/>
              <p:nvPr/>
            </p:nvSpPr>
            <p:spPr>
              <a:xfrm>
                <a:off x="2483610" y="5496231"/>
                <a:ext cx="173318" cy="243507"/>
              </a:xfrm>
              <a:prstGeom prst="rect">
                <a:avLst/>
              </a:prstGeom>
              <a:solidFill>
                <a:srgbClr val="00B0F0"/>
              </a:solidFill>
              <a:ln cap="flat" cmpd="sng" w="9525">
                <a:solidFill>
                  <a:srgbClr val="00B0F0"/>
                </a:solidFill>
                <a:prstDash val="solid"/>
                <a:round/>
                <a:headEnd len="med" w="med" type="none"/>
                <a:tailEnd len="med" w="med" type="none"/>
              </a:ln>
            </p:spPr>
            <p:txBody>
              <a:bodyPr anchorCtr="0" anchor="t" bIns="34275" lIns="68575" rIns="68575" wrap="square" tIns="34275">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41" name="Shape 141"/>
              <p:cNvSpPr/>
              <p:nvPr/>
            </p:nvSpPr>
            <p:spPr>
              <a:xfrm>
                <a:off x="2091908" y="5792066"/>
                <a:ext cx="173318" cy="243507"/>
              </a:xfrm>
              <a:prstGeom prst="rect">
                <a:avLst/>
              </a:prstGeom>
              <a:solidFill>
                <a:srgbClr val="00B0F0"/>
              </a:solidFill>
              <a:ln cap="flat" cmpd="sng" w="9525">
                <a:solidFill>
                  <a:srgbClr val="00B0F0"/>
                </a:solidFill>
                <a:prstDash val="solid"/>
                <a:round/>
                <a:headEnd len="med" w="med" type="none"/>
                <a:tailEnd len="med" w="med" type="none"/>
              </a:ln>
            </p:spPr>
            <p:txBody>
              <a:bodyPr anchorCtr="0" anchor="t" bIns="34275" lIns="68575" rIns="68575" wrap="square" tIns="34275">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42" name="Shape 142"/>
              <p:cNvSpPr/>
              <p:nvPr/>
            </p:nvSpPr>
            <p:spPr>
              <a:xfrm>
                <a:off x="2322862" y="5792065"/>
                <a:ext cx="173318" cy="243507"/>
              </a:xfrm>
              <a:prstGeom prst="rect">
                <a:avLst/>
              </a:prstGeom>
              <a:solidFill>
                <a:srgbClr val="00B0F0"/>
              </a:solidFill>
              <a:ln cap="flat" cmpd="sng" w="9525">
                <a:solidFill>
                  <a:srgbClr val="00B0F0"/>
                </a:solidFill>
                <a:prstDash val="solid"/>
                <a:round/>
                <a:headEnd len="med" w="med" type="none"/>
                <a:tailEnd len="med" w="med" type="none"/>
              </a:ln>
            </p:spPr>
            <p:txBody>
              <a:bodyPr anchorCtr="0" anchor="t" bIns="34275" lIns="68575" rIns="68575" wrap="square" tIns="34275">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43" name="Shape 143"/>
              <p:cNvSpPr/>
              <p:nvPr/>
            </p:nvSpPr>
            <p:spPr>
              <a:xfrm>
                <a:off x="2570269" y="5793458"/>
                <a:ext cx="173318" cy="243507"/>
              </a:xfrm>
              <a:prstGeom prst="rect">
                <a:avLst/>
              </a:prstGeom>
              <a:solidFill>
                <a:srgbClr val="00B0F0"/>
              </a:solidFill>
              <a:ln cap="flat" cmpd="sng" w="9525">
                <a:solidFill>
                  <a:srgbClr val="00B0F0"/>
                </a:solidFill>
                <a:prstDash val="solid"/>
                <a:round/>
                <a:headEnd len="med" w="med" type="none"/>
                <a:tailEnd len="med" w="med" type="none"/>
              </a:ln>
            </p:spPr>
            <p:txBody>
              <a:bodyPr anchorCtr="0" anchor="t" bIns="34275" lIns="68575" rIns="68575" wrap="square" tIns="34275">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44" name="Shape 144"/>
              <p:cNvSpPr/>
              <p:nvPr/>
            </p:nvSpPr>
            <p:spPr>
              <a:xfrm>
                <a:off x="2182173" y="6087898"/>
                <a:ext cx="173318" cy="243507"/>
              </a:xfrm>
              <a:prstGeom prst="rect">
                <a:avLst/>
              </a:prstGeom>
              <a:solidFill>
                <a:srgbClr val="00B0F0"/>
              </a:solidFill>
              <a:ln cap="flat" cmpd="sng" w="9525">
                <a:solidFill>
                  <a:srgbClr val="00B0F0"/>
                </a:solidFill>
                <a:prstDash val="solid"/>
                <a:round/>
                <a:headEnd len="med" w="med" type="none"/>
                <a:tailEnd len="med" w="med" type="none"/>
              </a:ln>
            </p:spPr>
            <p:txBody>
              <a:bodyPr anchorCtr="0" anchor="t" bIns="34275" lIns="68575" rIns="68575" wrap="square" tIns="34275">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45" name="Shape 145"/>
              <p:cNvSpPr/>
              <p:nvPr/>
            </p:nvSpPr>
            <p:spPr>
              <a:xfrm>
                <a:off x="2458715" y="6098254"/>
                <a:ext cx="173318" cy="243507"/>
              </a:xfrm>
              <a:prstGeom prst="rect">
                <a:avLst/>
              </a:prstGeom>
              <a:solidFill>
                <a:srgbClr val="00B0F0"/>
              </a:solidFill>
              <a:ln cap="flat" cmpd="sng" w="9525">
                <a:solidFill>
                  <a:srgbClr val="00B0F0"/>
                </a:solidFill>
                <a:prstDash val="solid"/>
                <a:round/>
                <a:headEnd len="med" w="med" type="none"/>
                <a:tailEnd len="med" w="med" type="none"/>
              </a:ln>
            </p:spPr>
            <p:txBody>
              <a:bodyPr anchorCtr="0" anchor="t" bIns="34275" lIns="68575" rIns="68575" wrap="square" tIns="34275">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46" name="Shape 146"/>
              <p:cNvSpPr/>
              <p:nvPr/>
            </p:nvSpPr>
            <p:spPr>
              <a:xfrm>
                <a:off x="2576499" y="4103781"/>
                <a:ext cx="884947" cy="1033934"/>
              </a:xfrm>
              <a:prstGeom prst="ellipse">
                <a:avLst/>
              </a:prstGeom>
              <a:solidFill>
                <a:srgbClr val="D9D9D9"/>
              </a:solidFill>
              <a:ln cap="flat" cmpd="sng" w="9525">
                <a:solidFill>
                  <a:schemeClr val="dk1"/>
                </a:solidFill>
                <a:prstDash val="solid"/>
                <a:round/>
                <a:headEnd len="med" w="med" type="none"/>
                <a:tailEnd len="med" w="med" type="none"/>
              </a:ln>
            </p:spPr>
            <p:txBody>
              <a:bodyPr anchorCtr="0" anchor="t" bIns="34275" lIns="68575" rIns="68575" wrap="square" tIns="34275">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47" name="Shape 147"/>
              <p:cNvSpPr/>
              <p:nvPr/>
            </p:nvSpPr>
            <p:spPr>
              <a:xfrm>
                <a:off x="2805582" y="4202108"/>
                <a:ext cx="173318" cy="243507"/>
              </a:xfrm>
              <a:prstGeom prst="rect">
                <a:avLst/>
              </a:prstGeom>
              <a:solidFill>
                <a:srgbClr val="00B0F0"/>
              </a:solidFill>
              <a:ln cap="flat" cmpd="sng" w="9525">
                <a:solidFill>
                  <a:srgbClr val="00B0F0"/>
                </a:solidFill>
                <a:prstDash val="solid"/>
                <a:round/>
                <a:headEnd len="med" w="med" type="none"/>
                <a:tailEnd len="med" w="med" type="none"/>
              </a:ln>
            </p:spPr>
            <p:txBody>
              <a:bodyPr anchorCtr="0" anchor="t" bIns="34275" lIns="68575" rIns="68575" wrap="square" tIns="34275">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48" name="Shape 148"/>
              <p:cNvSpPr/>
              <p:nvPr/>
            </p:nvSpPr>
            <p:spPr>
              <a:xfrm>
                <a:off x="3052989" y="4202107"/>
                <a:ext cx="173318" cy="243507"/>
              </a:xfrm>
              <a:prstGeom prst="rect">
                <a:avLst/>
              </a:prstGeom>
              <a:solidFill>
                <a:srgbClr val="00B0F0"/>
              </a:solidFill>
              <a:ln cap="flat" cmpd="sng" w="9525">
                <a:solidFill>
                  <a:srgbClr val="00B0F0"/>
                </a:solidFill>
                <a:prstDash val="solid"/>
                <a:round/>
                <a:headEnd len="med" w="med" type="none"/>
                <a:tailEnd len="med" w="med" type="none"/>
              </a:ln>
            </p:spPr>
            <p:txBody>
              <a:bodyPr anchorCtr="0" anchor="t" bIns="34275" lIns="68575" rIns="68575" wrap="square" tIns="34275">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49" name="Shape 149"/>
              <p:cNvSpPr/>
              <p:nvPr/>
            </p:nvSpPr>
            <p:spPr>
              <a:xfrm>
                <a:off x="2661287" y="4497942"/>
                <a:ext cx="173318" cy="243507"/>
              </a:xfrm>
              <a:prstGeom prst="rect">
                <a:avLst/>
              </a:prstGeom>
              <a:solidFill>
                <a:srgbClr val="00B0F0"/>
              </a:solidFill>
              <a:ln cap="flat" cmpd="sng" w="9525">
                <a:solidFill>
                  <a:srgbClr val="00B0F0"/>
                </a:solidFill>
                <a:prstDash val="solid"/>
                <a:round/>
                <a:headEnd len="med" w="med" type="none"/>
                <a:tailEnd len="med" w="med" type="none"/>
              </a:ln>
            </p:spPr>
            <p:txBody>
              <a:bodyPr anchorCtr="0" anchor="t" bIns="34275" lIns="68575" rIns="68575" wrap="square" tIns="34275">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50" name="Shape 150"/>
              <p:cNvSpPr/>
              <p:nvPr/>
            </p:nvSpPr>
            <p:spPr>
              <a:xfrm>
                <a:off x="2892241" y="4497941"/>
                <a:ext cx="173318" cy="243507"/>
              </a:xfrm>
              <a:prstGeom prst="rect">
                <a:avLst/>
              </a:prstGeom>
              <a:solidFill>
                <a:srgbClr val="00B0F0"/>
              </a:solidFill>
              <a:ln cap="flat" cmpd="sng" w="9525">
                <a:solidFill>
                  <a:srgbClr val="00B0F0"/>
                </a:solidFill>
                <a:prstDash val="solid"/>
                <a:round/>
                <a:headEnd len="med" w="med" type="none"/>
                <a:tailEnd len="med" w="med" type="none"/>
              </a:ln>
            </p:spPr>
            <p:txBody>
              <a:bodyPr anchorCtr="0" anchor="t" bIns="34275" lIns="68575" rIns="68575" wrap="square" tIns="34275">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51" name="Shape 151"/>
              <p:cNvSpPr/>
              <p:nvPr/>
            </p:nvSpPr>
            <p:spPr>
              <a:xfrm>
                <a:off x="2775456" y="4793774"/>
                <a:ext cx="173318" cy="243507"/>
              </a:xfrm>
              <a:prstGeom prst="rect">
                <a:avLst/>
              </a:prstGeom>
              <a:solidFill>
                <a:srgbClr val="00B0F0"/>
              </a:solidFill>
              <a:ln cap="flat" cmpd="sng" w="9525">
                <a:solidFill>
                  <a:srgbClr val="00B0F0"/>
                </a:solidFill>
                <a:prstDash val="solid"/>
                <a:round/>
                <a:headEnd len="med" w="med" type="none"/>
                <a:tailEnd len="med" w="med" type="none"/>
              </a:ln>
            </p:spPr>
            <p:txBody>
              <a:bodyPr anchorCtr="0" anchor="t" bIns="34275" lIns="68575" rIns="68575" wrap="square" tIns="34275">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52" name="Shape 152"/>
              <p:cNvSpPr/>
              <p:nvPr/>
            </p:nvSpPr>
            <p:spPr>
              <a:xfrm>
                <a:off x="3028094" y="4804130"/>
                <a:ext cx="173318" cy="243507"/>
              </a:xfrm>
              <a:prstGeom prst="rect">
                <a:avLst/>
              </a:prstGeom>
              <a:solidFill>
                <a:srgbClr val="00B0F0"/>
              </a:solidFill>
              <a:ln cap="flat" cmpd="sng" w="9525">
                <a:solidFill>
                  <a:srgbClr val="00B0F0"/>
                </a:solidFill>
                <a:prstDash val="solid"/>
                <a:round/>
                <a:headEnd len="med" w="med" type="none"/>
                <a:tailEnd len="med" w="med" type="none"/>
              </a:ln>
            </p:spPr>
            <p:txBody>
              <a:bodyPr anchorCtr="0" anchor="t" bIns="34275" lIns="68575" rIns="68575" wrap="square" tIns="34275">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53" name="Shape 153"/>
              <p:cNvSpPr txBox="1"/>
              <p:nvPr/>
            </p:nvSpPr>
            <p:spPr>
              <a:xfrm>
                <a:off x="1069537" y="5066538"/>
                <a:ext cx="1027887" cy="369332"/>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voice</a:t>
                </a:r>
              </a:p>
            </p:txBody>
          </p:sp>
          <p:sp>
            <p:nvSpPr>
              <p:cNvPr id="154" name="Shape 154"/>
              <p:cNvSpPr txBox="1"/>
              <p:nvPr/>
            </p:nvSpPr>
            <p:spPr>
              <a:xfrm>
                <a:off x="2841962" y="5547632"/>
                <a:ext cx="1335781" cy="615553"/>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1200">
                    <a:solidFill>
                      <a:srgbClr val="0070C0"/>
                    </a:solidFill>
                    <a:latin typeface="Arial"/>
                    <a:ea typeface="Arial"/>
                    <a:cs typeface="Arial"/>
                    <a:sym typeface="Arial"/>
                  </a:rPr>
                  <a:t>Future IMT</a:t>
                </a:r>
              </a:p>
            </p:txBody>
          </p:sp>
          <p:sp>
            <p:nvSpPr>
              <p:cNvPr id="155" name="Shape 155"/>
              <p:cNvSpPr txBox="1"/>
              <p:nvPr/>
            </p:nvSpPr>
            <p:spPr>
              <a:xfrm>
                <a:off x="3822326" y="3599164"/>
                <a:ext cx="2192509" cy="369332"/>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3D voice_UHD_**</a:t>
                </a:r>
              </a:p>
            </p:txBody>
          </p:sp>
          <p:cxnSp>
            <p:nvCxnSpPr>
              <p:cNvPr id="156" name="Shape 156"/>
              <p:cNvCxnSpPr>
                <a:stCxn id="120" idx="3"/>
              </p:cNvCxnSpPr>
              <p:nvPr/>
            </p:nvCxnSpPr>
            <p:spPr>
              <a:xfrm>
                <a:off x="2881050" y="3403615"/>
                <a:ext cx="320100" cy="115200"/>
              </a:xfrm>
              <a:prstGeom prst="bentConnector3">
                <a:avLst>
                  <a:gd fmla="val 50000" name="adj1"/>
                </a:avLst>
              </a:prstGeom>
              <a:solidFill>
                <a:schemeClr val="accent1"/>
              </a:solidFill>
              <a:ln cap="flat" cmpd="sng" w="9525">
                <a:solidFill>
                  <a:srgbClr val="7F7F7F"/>
                </a:solidFill>
                <a:prstDash val="solid"/>
                <a:round/>
                <a:headEnd len="med" w="med" type="none"/>
                <a:tailEnd len="med" w="med" type="none"/>
              </a:ln>
            </p:spPr>
          </p:cxnSp>
          <p:cxnSp>
            <p:nvCxnSpPr>
              <p:cNvPr id="157" name="Shape 157"/>
              <p:cNvCxnSpPr>
                <a:stCxn id="119" idx="3"/>
                <a:endCxn id="146" idx="2"/>
              </p:cNvCxnSpPr>
              <p:nvPr/>
            </p:nvCxnSpPr>
            <p:spPr>
              <a:xfrm>
                <a:off x="2348960" y="4223257"/>
                <a:ext cx="227400" cy="397500"/>
              </a:xfrm>
              <a:prstGeom prst="bentConnector3">
                <a:avLst>
                  <a:gd fmla="val 50000" name="adj1"/>
                </a:avLst>
              </a:prstGeom>
              <a:solidFill>
                <a:schemeClr val="accent1"/>
              </a:solidFill>
              <a:ln cap="flat" cmpd="sng" w="9525">
                <a:solidFill>
                  <a:srgbClr val="7F7F7F"/>
                </a:solidFill>
                <a:prstDash val="solid"/>
                <a:round/>
                <a:headEnd len="med" w="med" type="none"/>
                <a:tailEnd len="med" w="med" type="none"/>
              </a:ln>
            </p:spPr>
          </p:cxnSp>
          <p:cxnSp>
            <p:nvCxnSpPr>
              <p:cNvPr id="158" name="Shape 158"/>
              <p:cNvCxnSpPr>
                <a:stCxn id="153" idx="3"/>
                <a:endCxn id="136" idx="1"/>
              </p:cNvCxnSpPr>
              <p:nvPr/>
            </p:nvCxnSpPr>
            <p:spPr>
              <a:xfrm>
                <a:off x="2097424" y="5251204"/>
                <a:ext cx="1285200" cy="13500"/>
              </a:xfrm>
              <a:prstGeom prst="straightConnector1">
                <a:avLst/>
              </a:prstGeom>
              <a:solidFill>
                <a:schemeClr val="accent1"/>
              </a:solidFill>
              <a:ln cap="flat" cmpd="sng" w="9525">
                <a:solidFill>
                  <a:srgbClr val="7F7F7F"/>
                </a:solidFill>
                <a:prstDash val="solid"/>
                <a:round/>
                <a:headEnd len="med" w="med" type="none"/>
                <a:tailEnd len="med" w="med" type="none"/>
              </a:ln>
            </p:spPr>
          </p:cxnSp>
          <p:cxnSp>
            <p:nvCxnSpPr>
              <p:cNvPr id="159" name="Shape 159"/>
              <p:cNvCxnSpPr>
                <a:stCxn id="121" idx="3"/>
                <a:endCxn id="138" idx="2"/>
              </p:cNvCxnSpPr>
              <p:nvPr/>
            </p:nvCxnSpPr>
            <p:spPr>
              <a:xfrm flipH="1" rot="10800000">
                <a:off x="1926946" y="5916100"/>
                <a:ext cx="39900" cy="240300"/>
              </a:xfrm>
              <a:prstGeom prst="bentConnector3">
                <a:avLst>
                  <a:gd fmla="val 50000" name="adj1"/>
                </a:avLst>
              </a:prstGeom>
              <a:solidFill>
                <a:schemeClr val="accent1"/>
              </a:solidFill>
              <a:ln cap="flat" cmpd="sng" w="9525">
                <a:solidFill>
                  <a:srgbClr val="7F7F7F"/>
                </a:solidFill>
                <a:prstDash val="solid"/>
                <a:round/>
                <a:headEnd len="med" w="med" type="none"/>
                <a:tailEnd len="med" w="med" type="none"/>
              </a:ln>
            </p:spPr>
          </p:cxnSp>
          <p:cxnSp>
            <p:nvCxnSpPr>
              <p:cNvPr id="160" name="Shape 160"/>
              <p:cNvCxnSpPr>
                <a:endCxn id="155" idx="1"/>
              </p:cNvCxnSpPr>
              <p:nvPr/>
            </p:nvCxnSpPr>
            <p:spPr>
              <a:xfrm rot="-5400000">
                <a:off x="3612776" y="3906680"/>
                <a:ext cx="332400" cy="86700"/>
              </a:xfrm>
              <a:prstGeom prst="bentConnector2">
                <a:avLst/>
              </a:prstGeom>
              <a:solidFill>
                <a:schemeClr val="accent1"/>
              </a:solidFill>
              <a:ln cap="flat" cmpd="sng" w="9525">
                <a:solidFill>
                  <a:srgbClr val="7F7F7F"/>
                </a:solidFill>
                <a:prstDash val="solid"/>
                <a:round/>
                <a:headEnd len="med" w="med" type="none"/>
                <a:tailEnd len="med" w="med" type="none"/>
              </a:ln>
            </p:spPr>
          </p:cxnSp>
          <p:cxnSp>
            <p:nvCxnSpPr>
              <p:cNvPr id="161" name="Shape 161"/>
              <p:cNvCxnSpPr>
                <a:endCxn id="122" idx="1"/>
              </p:cNvCxnSpPr>
              <p:nvPr/>
            </p:nvCxnSpPr>
            <p:spPr>
              <a:xfrm rot="-5400000">
                <a:off x="3804065" y="4219123"/>
                <a:ext cx="375900" cy="191400"/>
              </a:xfrm>
              <a:prstGeom prst="bentConnector2">
                <a:avLst/>
              </a:prstGeom>
              <a:solidFill>
                <a:schemeClr val="accent1"/>
              </a:solidFill>
              <a:ln cap="flat" cmpd="sng" w="9525">
                <a:solidFill>
                  <a:srgbClr val="7F7F7F"/>
                </a:solidFill>
                <a:prstDash val="solid"/>
                <a:round/>
                <a:headEnd len="med" w="med" type="none"/>
                <a:tailEnd len="med" w="med" type="none"/>
              </a:ln>
            </p:spPr>
          </p:cxnSp>
          <p:cxnSp>
            <p:nvCxnSpPr>
              <p:cNvPr id="162" name="Shape 162"/>
              <p:cNvCxnSpPr>
                <a:endCxn id="123" idx="1"/>
              </p:cNvCxnSpPr>
              <p:nvPr/>
            </p:nvCxnSpPr>
            <p:spPr>
              <a:xfrm rot="-5400000">
                <a:off x="3963349" y="4529589"/>
                <a:ext cx="432000" cy="199200"/>
              </a:xfrm>
              <a:prstGeom prst="bentConnector2">
                <a:avLst/>
              </a:prstGeom>
              <a:solidFill>
                <a:schemeClr val="accent1"/>
              </a:solidFill>
              <a:ln cap="flat" cmpd="sng" w="9525">
                <a:solidFill>
                  <a:srgbClr val="7F7F7F"/>
                </a:solidFill>
                <a:prstDash val="solid"/>
                <a:round/>
                <a:headEnd len="med" w="med" type="none"/>
                <a:tailEnd len="med" w="med" type="none"/>
              </a:ln>
            </p:spPr>
          </p:cxnSp>
          <p:cxnSp>
            <p:nvCxnSpPr>
              <p:cNvPr id="163" name="Shape 163"/>
              <p:cNvCxnSpPr>
                <a:endCxn id="124" idx="1"/>
              </p:cNvCxnSpPr>
              <p:nvPr/>
            </p:nvCxnSpPr>
            <p:spPr>
              <a:xfrm rot="-5400000">
                <a:off x="4044536" y="4920942"/>
                <a:ext cx="564000" cy="95100"/>
              </a:xfrm>
              <a:prstGeom prst="bentConnector2">
                <a:avLst/>
              </a:prstGeom>
              <a:solidFill>
                <a:schemeClr val="accent1"/>
              </a:solidFill>
              <a:ln cap="flat" cmpd="sng" w="9525">
                <a:solidFill>
                  <a:srgbClr val="7F7F7F"/>
                </a:solidFill>
                <a:prstDash val="solid"/>
                <a:round/>
                <a:headEnd len="med" w="med" type="none"/>
                <a:tailEnd len="med" w="med" type="none"/>
              </a:ln>
            </p:spPr>
          </p:cxnSp>
          <p:cxnSp>
            <p:nvCxnSpPr>
              <p:cNvPr id="164" name="Shape 164"/>
              <p:cNvCxnSpPr/>
              <p:nvPr/>
            </p:nvCxnSpPr>
            <p:spPr>
              <a:xfrm flipH="1" rot="10800000">
                <a:off x="4018567" y="5221971"/>
                <a:ext cx="1062481" cy="1056174"/>
              </a:xfrm>
              <a:prstGeom prst="bentConnector3">
                <a:avLst>
                  <a:gd fmla="val 50000" name="adj1"/>
                </a:avLst>
              </a:prstGeom>
              <a:solidFill>
                <a:schemeClr val="accent1"/>
              </a:solidFill>
              <a:ln cap="flat" cmpd="sng" w="9525">
                <a:solidFill>
                  <a:srgbClr val="7F7F7F"/>
                </a:solidFill>
                <a:prstDash val="solid"/>
                <a:round/>
                <a:headEnd len="med" w="med" type="none"/>
                <a:tailEnd len="med" w="med" type="none"/>
              </a:ln>
            </p:spPr>
          </p:cxnSp>
          <p:cxnSp>
            <p:nvCxnSpPr>
              <p:cNvPr id="165" name="Shape 165"/>
              <p:cNvCxnSpPr>
                <a:stCxn id="131" idx="0"/>
                <a:endCxn id="126" idx="1"/>
              </p:cNvCxnSpPr>
              <p:nvPr/>
            </p:nvCxnSpPr>
            <p:spPr>
              <a:xfrm flipH="1" rot="-5400000">
                <a:off x="4818142" y="5984515"/>
                <a:ext cx="75900" cy="316800"/>
              </a:xfrm>
              <a:prstGeom prst="bentConnector4">
                <a:avLst>
                  <a:gd fmla="val -401151" name="adj1"/>
                  <a:gd fmla="val 63687" name="adj2"/>
                </a:avLst>
              </a:prstGeom>
              <a:solidFill>
                <a:schemeClr val="accent1"/>
              </a:solidFill>
              <a:ln cap="flat" cmpd="sng" w="9525">
                <a:solidFill>
                  <a:srgbClr val="7F7F7F"/>
                </a:solidFill>
                <a:prstDash val="solid"/>
                <a:round/>
                <a:headEnd len="med" w="med" type="none"/>
                <a:tailEnd len="med" w="med" type="none"/>
              </a:ln>
            </p:spPr>
          </p:cxnSp>
        </p:grpSp>
      </p:grpSp>
      <p:sp>
        <p:nvSpPr>
          <p:cNvPr id="166" name="Shape 166"/>
          <p:cNvSpPr/>
          <p:nvPr/>
        </p:nvSpPr>
        <p:spPr>
          <a:xfrm>
            <a:off x="932928" y="2325569"/>
            <a:ext cx="1758953" cy="836476"/>
          </a:xfrm>
          <a:prstGeom prst="ellipse">
            <a:avLst/>
          </a:prstGeom>
          <a:noFill/>
          <a:ln cap="flat" cmpd="sng" w="31750">
            <a:solidFill>
              <a:srgbClr val="0070C0"/>
            </a:solidFill>
            <a:prstDash val="dash"/>
            <a:round/>
            <a:headEnd len="med" w="med" type="none"/>
            <a:tailEnd len="med" w="med" type="none"/>
          </a:ln>
        </p:spPr>
        <p:txBody>
          <a:bodyPr anchorCtr="0" anchor="t" bIns="42200" lIns="84400" rIns="84400" wrap="square" tIns="42200">
            <a:noAutofit/>
          </a:bodyPr>
          <a:lstStyle/>
          <a:p>
            <a:pPr indent="0" lvl="0" marL="0" marR="0" rtl="0" algn="l">
              <a:spcBef>
                <a:spcPts val="0"/>
              </a:spcBef>
              <a:spcAft>
                <a:spcPts val="0"/>
              </a:spcAft>
              <a:buNone/>
            </a:pPr>
            <a:r>
              <a:t/>
            </a:r>
            <a:endParaRPr sz="1662">
              <a:solidFill>
                <a:schemeClr val="dk1"/>
              </a:solidFill>
              <a:latin typeface="Arial"/>
              <a:ea typeface="Arial"/>
              <a:cs typeface="Arial"/>
              <a:sym typeface="Arial"/>
            </a:endParaRPr>
          </a:p>
        </p:txBody>
      </p:sp>
      <p:cxnSp>
        <p:nvCxnSpPr>
          <p:cNvPr id="167" name="Shape 167"/>
          <p:cNvCxnSpPr>
            <a:stCxn id="166" idx="6"/>
            <a:endCxn id="112" idx="1"/>
          </p:cNvCxnSpPr>
          <p:nvPr/>
        </p:nvCxnSpPr>
        <p:spPr>
          <a:xfrm flipH="1" rot="10800000">
            <a:off x="2691881" y="2128507"/>
            <a:ext cx="1422000" cy="615300"/>
          </a:xfrm>
          <a:prstGeom prst="straightConnector1">
            <a:avLst/>
          </a:prstGeom>
          <a:solidFill>
            <a:schemeClr val="accent1"/>
          </a:solidFill>
          <a:ln cap="flat" cmpd="sng" w="38100">
            <a:solidFill>
              <a:srgbClr val="0070C0"/>
            </a:solidFill>
            <a:prstDash val="solid"/>
            <a:round/>
            <a:headEnd len="med" w="med" type="none"/>
            <a:tailEnd len="lg" w="lg" type="triangle"/>
          </a:ln>
        </p:spPr>
      </p:cxnSp>
      <p:sp>
        <p:nvSpPr>
          <p:cNvPr id="168" name="Shape 168"/>
          <p:cNvSpPr/>
          <p:nvPr/>
        </p:nvSpPr>
        <p:spPr>
          <a:xfrm>
            <a:off x="2119852" y="4712112"/>
            <a:ext cx="1758953" cy="836476"/>
          </a:xfrm>
          <a:prstGeom prst="ellipse">
            <a:avLst/>
          </a:prstGeom>
          <a:noFill/>
          <a:ln cap="flat" cmpd="sng" w="31750">
            <a:solidFill>
              <a:srgbClr val="CC00FF"/>
            </a:solidFill>
            <a:prstDash val="dash"/>
            <a:round/>
            <a:headEnd len="med" w="med" type="none"/>
            <a:tailEnd len="med" w="med" type="none"/>
          </a:ln>
        </p:spPr>
        <p:txBody>
          <a:bodyPr anchorCtr="0" anchor="t" bIns="42200" lIns="84400" rIns="84400" wrap="square" tIns="42200">
            <a:noAutofit/>
          </a:bodyPr>
          <a:lstStyle/>
          <a:p>
            <a:pPr indent="0" lvl="0" marL="0" marR="0" rtl="0" algn="l">
              <a:spcBef>
                <a:spcPts val="0"/>
              </a:spcBef>
              <a:spcAft>
                <a:spcPts val="0"/>
              </a:spcAft>
              <a:buNone/>
            </a:pPr>
            <a:r>
              <a:t/>
            </a:r>
            <a:endParaRPr sz="1662">
              <a:solidFill>
                <a:schemeClr val="dk1"/>
              </a:solidFill>
              <a:latin typeface="Arial"/>
              <a:ea typeface="Arial"/>
              <a:cs typeface="Arial"/>
              <a:sym typeface="Arial"/>
            </a:endParaRPr>
          </a:p>
        </p:txBody>
      </p:sp>
      <p:cxnSp>
        <p:nvCxnSpPr>
          <p:cNvPr id="169" name="Shape 169"/>
          <p:cNvCxnSpPr>
            <a:stCxn id="168" idx="5"/>
          </p:cNvCxnSpPr>
          <p:nvPr/>
        </p:nvCxnSpPr>
        <p:spPr>
          <a:xfrm>
            <a:off x="3621212" y="5426089"/>
            <a:ext cx="501300" cy="368100"/>
          </a:xfrm>
          <a:prstGeom prst="straightConnector1">
            <a:avLst/>
          </a:prstGeom>
          <a:solidFill>
            <a:schemeClr val="accent1"/>
          </a:solidFill>
          <a:ln cap="flat" cmpd="sng" w="31750">
            <a:solidFill>
              <a:srgbClr val="CC00FF"/>
            </a:solidFill>
            <a:prstDash val="dash"/>
            <a:round/>
            <a:headEnd len="med" w="med" type="none"/>
            <a:tailEnd len="lg" w="lg" type="triangle"/>
          </a:ln>
        </p:spPr>
      </p:cxnSp>
      <p:sp>
        <p:nvSpPr>
          <p:cNvPr id="170" name="Shape 170"/>
          <p:cNvSpPr/>
          <p:nvPr/>
        </p:nvSpPr>
        <p:spPr>
          <a:xfrm>
            <a:off x="125472" y="4273920"/>
            <a:ext cx="972828" cy="1397254"/>
          </a:xfrm>
          <a:prstGeom prst="ellipse">
            <a:avLst/>
          </a:prstGeom>
          <a:noFill/>
          <a:ln cap="flat" cmpd="sng" w="31750">
            <a:solidFill>
              <a:srgbClr val="C00000"/>
            </a:solidFill>
            <a:prstDash val="dash"/>
            <a:round/>
            <a:headEnd len="med" w="med" type="none"/>
            <a:tailEnd len="med" w="med" type="none"/>
          </a:ln>
        </p:spPr>
        <p:txBody>
          <a:bodyPr anchorCtr="0" anchor="t" bIns="42200" lIns="84400" rIns="84400" wrap="square" tIns="42200">
            <a:noAutofit/>
          </a:bodyPr>
          <a:lstStyle/>
          <a:p>
            <a:pPr indent="0" lvl="0" marL="0" marR="0" rtl="0" algn="l">
              <a:spcBef>
                <a:spcPts val="0"/>
              </a:spcBef>
              <a:spcAft>
                <a:spcPts val="0"/>
              </a:spcAft>
              <a:buNone/>
            </a:pPr>
            <a:r>
              <a:t/>
            </a:r>
            <a:endParaRPr sz="1662">
              <a:solidFill>
                <a:schemeClr val="dk1"/>
              </a:solidFill>
              <a:latin typeface="Arial"/>
              <a:ea typeface="Arial"/>
              <a:cs typeface="Arial"/>
              <a:sym typeface="Arial"/>
            </a:endParaRPr>
          </a:p>
        </p:txBody>
      </p:sp>
      <p:cxnSp>
        <p:nvCxnSpPr>
          <p:cNvPr id="171" name="Shape 171"/>
          <p:cNvCxnSpPr>
            <a:stCxn id="170" idx="7"/>
          </p:cNvCxnSpPr>
          <p:nvPr/>
        </p:nvCxnSpPr>
        <p:spPr>
          <a:xfrm flipH="1" rot="10800000">
            <a:off x="955833" y="3807743"/>
            <a:ext cx="3112200" cy="670800"/>
          </a:xfrm>
          <a:prstGeom prst="straightConnector1">
            <a:avLst/>
          </a:prstGeom>
          <a:solidFill>
            <a:schemeClr val="accent1"/>
          </a:solidFill>
          <a:ln cap="flat" cmpd="sng" w="31750">
            <a:solidFill>
              <a:srgbClr val="A50021"/>
            </a:solidFill>
            <a:prstDash val="dash"/>
            <a:round/>
            <a:headEnd len="med" w="med"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0" y="58739"/>
            <a:ext cx="9144000" cy="849982"/>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400" u="none" cap="none" strike="noStrike">
                <a:solidFill>
                  <a:schemeClr val="dk1"/>
                </a:solidFill>
                <a:latin typeface="Times New Roman"/>
                <a:ea typeface="Times New Roman"/>
                <a:cs typeface="Times New Roman"/>
                <a:sym typeface="Times New Roman"/>
              </a:rPr>
              <a:t>5G Challenges</a:t>
            </a:r>
          </a:p>
        </p:txBody>
      </p:sp>
      <p:sp>
        <p:nvSpPr>
          <p:cNvPr id="177" name="Shape 177"/>
          <p:cNvSpPr txBox="1"/>
          <p:nvPr>
            <p:ph idx="1" type="body"/>
          </p:nvPr>
        </p:nvSpPr>
        <p:spPr>
          <a:xfrm>
            <a:off x="79375" y="4005064"/>
            <a:ext cx="8858250" cy="2304256"/>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dk1"/>
              </a:buClr>
              <a:buSzPts val="2800"/>
              <a:buFont typeface="Times New Roman"/>
              <a:buChar char="•"/>
            </a:pPr>
            <a:r>
              <a:rPr b="1" i="0" lang="en-US" sz="2800" u="none" cap="none" strike="noStrike">
                <a:solidFill>
                  <a:schemeClr val="dk1"/>
                </a:solidFill>
                <a:latin typeface="Times New Roman"/>
                <a:ea typeface="Times New Roman"/>
                <a:cs typeface="Times New Roman"/>
                <a:sym typeface="Times New Roman"/>
              </a:rPr>
              <a:t>Growing pressure for higher network management efficiency </a:t>
            </a: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Operability (OPEX  ) </a:t>
            </a: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Operational efficiency (CAPEX   ) </a:t>
            </a: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Customer satisfaction </a:t>
            </a:r>
          </a:p>
          <a:p>
            <a:pPr indent="-342900" lvl="0" marL="342900" marR="0" rtl="0" algn="l">
              <a:spcBef>
                <a:spcPts val="640"/>
              </a:spcBef>
              <a:spcAft>
                <a:spcPts val="0"/>
              </a:spcAft>
              <a:buClr>
                <a:schemeClr val="dk1"/>
              </a:buClr>
              <a:buSzPts val="3200"/>
              <a:buFont typeface="Arial"/>
              <a:buNone/>
            </a:pPr>
            <a:r>
              <a:t/>
            </a:r>
            <a:endParaRPr b="1" i="0" sz="3200" u="none" cap="none" strike="noStrike">
              <a:solidFill>
                <a:schemeClr val="dk1"/>
              </a:solidFill>
              <a:latin typeface="Times New Roman"/>
              <a:ea typeface="Times New Roman"/>
              <a:cs typeface="Times New Roman"/>
              <a:sym typeface="Times New Roman"/>
            </a:endParaRPr>
          </a:p>
        </p:txBody>
      </p:sp>
      <p:sp>
        <p:nvSpPr>
          <p:cNvPr id="178" name="Shape 178"/>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cxnSp>
        <p:nvCxnSpPr>
          <p:cNvPr id="179" name="Shape 179"/>
          <p:cNvCxnSpPr/>
          <p:nvPr/>
        </p:nvCxnSpPr>
        <p:spPr>
          <a:xfrm>
            <a:off x="3851920" y="5877272"/>
            <a:ext cx="0" cy="432048"/>
          </a:xfrm>
          <a:prstGeom prst="straightConnector1">
            <a:avLst/>
          </a:prstGeom>
          <a:solidFill>
            <a:schemeClr val="accent1"/>
          </a:solidFill>
          <a:ln cap="flat" cmpd="sng" w="28575">
            <a:solidFill>
              <a:schemeClr val="dk1"/>
            </a:solidFill>
            <a:prstDash val="solid"/>
            <a:round/>
            <a:headEnd len="med" w="med" type="none"/>
            <a:tailEnd len="lg" w="lg" type="triangle"/>
          </a:ln>
        </p:spPr>
      </p:cxnSp>
      <p:cxnSp>
        <p:nvCxnSpPr>
          <p:cNvPr id="180" name="Shape 180"/>
          <p:cNvCxnSpPr/>
          <p:nvPr/>
        </p:nvCxnSpPr>
        <p:spPr>
          <a:xfrm flipH="1" rot="10800000">
            <a:off x="4932040" y="5372484"/>
            <a:ext cx="8384" cy="495672"/>
          </a:xfrm>
          <a:prstGeom prst="straightConnector1">
            <a:avLst/>
          </a:prstGeom>
          <a:solidFill>
            <a:schemeClr val="accent1"/>
          </a:solidFill>
          <a:ln cap="flat" cmpd="sng" w="28575">
            <a:solidFill>
              <a:schemeClr val="dk1"/>
            </a:solidFill>
            <a:prstDash val="solid"/>
            <a:round/>
            <a:headEnd len="med" w="med" type="none"/>
            <a:tailEnd len="lg" w="lg" type="triangle"/>
          </a:ln>
        </p:spPr>
      </p:cxnSp>
      <p:cxnSp>
        <p:nvCxnSpPr>
          <p:cNvPr id="181" name="Shape 181"/>
          <p:cNvCxnSpPr/>
          <p:nvPr/>
        </p:nvCxnSpPr>
        <p:spPr>
          <a:xfrm flipH="1" rot="10800000">
            <a:off x="3347864" y="4886176"/>
            <a:ext cx="8384" cy="495672"/>
          </a:xfrm>
          <a:prstGeom prst="straightConnector1">
            <a:avLst/>
          </a:prstGeom>
          <a:solidFill>
            <a:schemeClr val="accent1"/>
          </a:solidFill>
          <a:ln cap="flat" cmpd="sng" w="28575">
            <a:solidFill>
              <a:schemeClr val="dk1"/>
            </a:solidFill>
            <a:prstDash val="solid"/>
            <a:round/>
            <a:headEnd len="med" w="med" type="none"/>
            <a:tailEnd len="lg" w="lg" type="triangle"/>
          </a:ln>
        </p:spPr>
      </p:cxnSp>
      <p:sp>
        <p:nvSpPr>
          <p:cNvPr id="182" name="Shape 182"/>
          <p:cNvSpPr txBox="1"/>
          <p:nvPr/>
        </p:nvSpPr>
        <p:spPr>
          <a:xfrm>
            <a:off x="142875" y="1124744"/>
            <a:ext cx="8858250" cy="2209007"/>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dk1"/>
              </a:buClr>
              <a:buSzPts val="2800"/>
              <a:buFont typeface="Times New Roman"/>
              <a:buChar char="•"/>
            </a:pPr>
            <a:r>
              <a:rPr b="1" lang="en-US" sz="2800">
                <a:solidFill>
                  <a:schemeClr val="dk1"/>
                </a:solidFill>
                <a:latin typeface="Times New Roman"/>
                <a:ea typeface="Times New Roman"/>
                <a:cs typeface="Times New Roman"/>
                <a:sym typeface="Times New Roman"/>
              </a:rPr>
              <a:t>Complexity of future wireless access networks</a:t>
            </a: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Multi-RAT, Multi-layer, Multi-vendor</a:t>
            </a: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Multitude of tunable radio parameters</a:t>
            </a: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Higher dynamicity</a:t>
            </a: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Higher end user expectation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type="title"/>
          </p:nvPr>
        </p:nvSpPr>
        <p:spPr>
          <a:xfrm>
            <a:off x="0" y="99009"/>
            <a:ext cx="9144000" cy="769441"/>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400" u="none" cap="none" strike="noStrike">
                <a:solidFill>
                  <a:schemeClr val="dk1"/>
                </a:solidFill>
                <a:latin typeface="Times New Roman"/>
                <a:ea typeface="Times New Roman"/>
                <a:cs typeface="Times New Roman"/>
                <a:sym typeface="Times New Roman"/>
              </a:rPr>
              <a:t>Solutions：AI based 5G/5G+</a:t>
            </a:r>
          </a:p>
        </p:txBody>
      </p:sp>
      <p:sp>
        <p:nvSpPr>
          <p:cNvPr id="188" name="Shape 188"/>
          <p:cNvSpPr/>
          <p:nvPr/>
        </p:nvSpPr>
        <p:spPr>
          <a:xfrm>
            <a:off x="251519" y="1107350"/>
            <a:ext cx="3645405" cy="930019"/>
          </a:xfrm>
          <a:prstGeom prst="rect">
            <a:avLst/>
          </a:prstGeom>
          <a:solidFill>
            <a:schemeClr val="lt1"/>
          </a:solidFill>
          <a:ln cap="flat" cmpd="sng" w="25400">
            <a:solidFill>
              <a:schemeClr val="accen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rPr b="1" lang="en-US" sz="2800">
                <a:solidFill>
                  <a:srgbClr val="000000"/>
                </a:solidFill>
                <a:latin typeface="Times New Roman"/>
                <a:ea typeface="Times New Roman"/>
                <a:cs typeface="Times New Roman"/>
                <a:sym typeface="Times New Roman"/>
              </a:rPr>
              <a:t>Regular Cellular </a:t>
            </a:r>
          </a:p>
          <a:p>
            <a:pPr indent="0" lvl="0" marL="0" marR="0" rtl="0" algn="ctr">
              <a:spcBef>
                <a:spcPts val="0"/>
              </a:spcBef>
              <a:spcAft>
                <a:spcPts val="0"/>
              </a:spcAft>
              <a:buNone/>
            </a:pPr>
            <a:r>
              <a:rPr b="1" lang="en-US" sz="2800">
                <a:solidFill>
                  <a:srgbClr val="000000"/>
                </a:solidFill>
                <a:latin typeface="Times New Roman"/>
                <a:ea typeface="Times New Roman"/>
                <a:cs typeface="Times New Roman"/>
                <a:sym typeface="Times New Roman"/>
              </a:rPr>
              <a:t>Networking</a:t>
            </a:r>
          </a:p>
        </p:txBody>
      </p:sp>
      <p:sp>
        <p:nvSpPr>
          <p:cNvPr id="189" name="Shape 189"/>
          <p:cNvSpPr/>
          <p:nvPr/>
        </p:nvSpPr>
        <p:spPr>
          <a:xfrm>
            <a:off x="4752019" y="1107351"/>
            <a:ext cx="4275475" cy="930018"/>
          </a:xfrm>
          <a:prstGeom prst="rect">
            <a:avLst/>
          </a:prstGeom>
          <a:solidFill>
            <a:schemeClr val="lt1"/>
          </a:solidFill>
          <a:ln cap="flat" cmpd="sng" w="25400">
            <a:solidFill>
              <a:schemeClr val="accen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rPr b="1" lang="en-US" sz="2800">
                <a:solidFill>
                  <a:srgbClr val="000000"/>
                </a:solidFill>
                <a:latin typeface="Times New Roman"/>
                <a:ea typeface="Times New Roman"/>
                <a:cs typeface="Times New Roman"/>
                <a:sym typeface="Times New Roman"/>
              </a:rPr>
              <a:t>Random and </a:t>
            </a:r>
          </a:p>
          <a:p>
            <a:pPr indent="0" lvl="0" marL="0" marR="0" rtl="0" algn="ctr">
              <a:spcBef>
                <a:spcPts val="0"/>
              </a:spcBef>
              <a:spcAft>
                <a:spcPts val="0"/>
              </a:spcAft>
              <a:buNone/>
            </a:pPr>
            <a:r>
              <a:rPr b="1" lang="en-US" sz="2800">
                <a:solidFill>
                  <a:srgbClr val="000000"/>
                </a:solidFill>
                <a:latin typeface="Times New Roman"/>
                <a:ea typeface="Times New Roman"/>
                <a:cs typeface="Times New Roman"/>
                <a:sym typeface="Times New Roman"/>
              </a:rPr>
              <a:t>Heterogeneous 5G/5G+</a:t>
            </a:r>
          </a:p>
        </p:txBody>
      </p:sp>
      <p:sp>
        <p:nvSpPr>
          <p:cNvPr id="190" name="Shape 190"/>
          <p:cNvSpPr/>
          <p:nvPr/>
        </p:nvSpPr>
        <p:spPr>
          <a:xfrm rot="2700000">
            <a:off x="3990042" y="1119946"/>
            <a:ext cx="669602" cy="665928"/>
          </a:xfrm>
          <a:prstGeom prst="plus">
            <a:avLst>
              <a:gd fmla="val 42565" name="adj"/>
            </a:avLst>
          </a:prstGeom>
          <a:gradFill>
            <a:gsLst>
              <a:gs pos="0">
                <a:srgbClr val="19197B"/>
              </a:gs>
              <a:gs pos="80000">
                <a:srgbClr val="2222A2"/>
              </a:gs>
              <a:gs pos="100000">
                <a:srgbClr val="1F1FA5"/>
              </a:gs>
            </a:gsLst>
            <a:lin ang="16200000" scaled="0"/>
          </a:gradFill>
          <a:ln cap="flat" cmpd="sng" w="9525">
            <a:solidFill>
              <a:srgbClr val="2E2E97"/>
            </a:solidFill>
            <a:prstDash val="solid"/>
            <a:round/>
            <a:headEnd len="med" w="med" type="none"/>
            <a:tailEnd len="med" w="med" type="none"/>
          </a:ln>
          <a:effectLst>
            <a:outerShdw blurRad="40000" rotWithShape="0" dir="5400000" dist="23000">
              <a:srgbClr val="000000">
                <a:alpha val="34901"/>
              </a:srgbClr>
            </a:outerShdw>
          </a:effectLst>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 name="Shape 191"/>
          <p:cNvSpPr/>
          <p:nvPr/>
        </p:nvSpPr>
        <p:spPr>
          <a:xfrm>
            <a:off x="1580128" y="2693541"/>
            <a:ext cx="2093913" cy="477837"/>
          </a:xfrm>
          <a:prstGeom prst="cube">
            <a:avLst>
              <a:gd fmla="val 42396" name="adj"/>
            </a:avLst>
          </a:prstGeom>
          <a:solidFill>
            <a:srgbClr val="88B82E"/>
          </a:solidFill>
          <a:ln>
            <a:noFill/>
          </a:ln>
        </p:spPr>
        <p:txBody>
          <a:bodyPr anchorCtr="0" anchor="ctr" bIns="45700" lIns="91425" rIns="91425" wrap="square" tIns="45700">
            <a:noAutofit/>
          </a:bodyPr>
          <a:lstStyle/>
          <a:p>
            <a:pPr indent="0" lvl="0" marL="0" marR="0" rtl="0" algn="ctr">
              <a:spcBef>
                <a:spcPts val="0"/>
              </a:spcBef>
              <a:spcAft>
                <a:spcPts val="0"/>
              </a:spcAft>
              <a:buNone/>
            </a:pPr>
            <a:r>
              <a:t/>
            </a:r>
            <a:endParaRPr sz="1350">
              <a:solidFill>
                <a:srgbClr val="FFFFFF"/>
              </a:solidFill>
              <a:latin typeface="Times New Roman"/>
              <a:ea typeface="Times New Roman"/>
              <a:cs typeface="Times New Roman"/>
              <a:sym typeface="Times New Roman"/>
            </a:endParaRPr>
          </a:p>
        </p:txBody>
      </p:sp>
      <p:sp>
        <p:nvSpPr>
          <p:cNvPr id="192" name="Shape 192"/>
          <p:cNvSpPr/>
          <p:nvPr/>
        </p:nvSpPr>
        <p:spPr>
          <a:xfrm>
            <a:off x="1170053" y="2858591"/>
            <a:ext cx="1764788" cy="1844266"/>
          </a:xfrm>
          <a:custGeom>
            <a:pathLst>
              <a:path extrusionOk="0" h="120000" w="120000">
                <a:moveTo>
                  <a:pt x="18110" y="90082"/>
                </a:moveTo>
                <a:lnTo>
                  <a:pt x="13840" y="97613"/>
                </a:lnTo>
                <a:lnTo>
                  <a:pt x="69511" y="97613"/>
                </a:lnTo>
                <a:lnTo>
                  <a:pt x="70961" y="98188"/>
                </a:lnTo>
                <a:lnTo>
                  <a:pt x="74547" y="90313"/>
                </a:lnTo>
                <a:lnTo>
                  <a:pt x="18690" y="90313"/>
                </a:lnTo>
                <a:close/>
                <a:moveTo>
                  <a:pt x="24932" y="78050"/>
                </a:moveTo>
                <a:lnTo>
                  <a:pt x="21028" y="84935"/>
                </a:lnTo>
                <a:lnTo>
                  <a:pt x="74582" y="84935"/>
                </a:lnTo>
                <a:cubicBezTo>
                  <a:pt x="75357" y="84935"/>
                  <a:pt x="76060" y="85236"/>
                  <a:pt x="76568" y="85723"/>
                </a:cubicBezTo>
                <a:lnTo>
                  <a:pt x="76602" y="85799"/>
                </a:lnTo>
                <a:lnTo>
                  <a:pt x="80130" y="78050"/>
                </a:lnTo>
                <a:close/>
                <a:moveTo>
                  <a:pt x="32045" y="65505"/>
                </a:moveTo>
                <a:lnTo>
                  <a:pt x="27981" y="72673"/>
                </a:lnTo>
                <a:lnTo>
                  <a:pt x="80575" y="72673"/>
                </a:lnTo>
                <a:lnTo>
                  <a:pt x="82272" y="73345"/>
                </a:lnTo>
                <a:lnTo>
                  <a:pt x="85842" y="65505"/>
                </a:lnTo>
                <a:close/>
                <a:moveTo>
                  <a:pt x="39455" y="52436"/>
                </a:moveTo>
                <a:lnTo>
                  <a:pt x="35094" y="60127"/>
                </a:lnTo>
                <a:lnTo>
                  <a:pt x="86962" y="60127"/>
                </a:lnTo>
                <a:lnTo>
                  <a:pt x="88087" y="60573"/>
                </a:lnTo>
                <a:lnTo>
                  <a:pt x="91683" y="52676"/>
                </a:lnTo>
                <a:lnTo>
                  <a:pt x="40062" y="52676"/>
                </a:lnTo>
                <a:close/>
                <a:moveTo>
                  <a:pt x="46407" y="40174"/>
                </a:moveTo>
                <a:lnTo>
                  <a:pt x="42367" y="47299"/>
                </a:lnTo>
                <a:lnTo>
                  <a:pt x="92353" y="47299"/>
                </a:lnTo>
                <a:lnTo>
                  <a:pt x="93860" y="47896"/>
                </a:lnTo>
                <a:lnTo>
                  <a:pt x="97258" y="40432"/>
                </a:lnTo>
                <a:lnTo>
                  <a:pt x="47057" y="40432"/>
                </a:lnTo>
                <a:close/>
                <a:moveTo>
                  <a:pt x="52507" y="29415"/>
                </a:moveTo>
                <a:lnTo>
                  <a:pt x="49310" y="35055"/>
                </a:lnTo>
                <a:lnTo>
                  <a:pt x="97945" y="35055"/>
                </a:lnTo>
                <a:lnTo>
                  <a:pt x="99437" y="35646"/>
                </a:lnTo>
                <a:lnTo>
                  <a:pt x="102274" y="29415"/>
                </a:lnTo>
                <a:close/>
                <a:moveTo>
                  <a:pt x="64462" y="79"/>
                </a:moveTo>
                <a:cubicBezTo>
                  <a:pt x="64956" y="-60"/>
                  <a:pt x="65505" y="-20"/>
                  <a:pt x="65992" y="233"/>
                </a:cubicBezTo>
                <a:lnTo>
                  <a:pt x="66591" y="543"/>
                </a:lnTo>
                <a:cubicBezTo>
                  <a:pt x="67566" y="1050"/>
                  <a:pt x="67928" y="2217"/>
                  <a:pt x="67399" y="3151"/>
                </a:cubicBezTo>
                <a:lnTo>
                  <a:pt x="55556" y="24038"/>
                </a:lnTo>
                <a:lnTo>
                  <a:pt x="102608" y="24038"/>
                </a:lnTo>
                <a:lnTo>
                  <a:pt x="104400" y="24748"/>
                </a:lnTo>
                <a:lnTo>
                  <a:pt x="114959" y="1556"/>
                </a:lnTo>
                <a:cubicBezTo>
                  <a:pt x="115458" y="460"/>
                  <a:pt x="116792" y="-41"/>
                  <a:pt x="117938" y="436"/>
                </a:cubicBezTo>
                <a:lnTo>
                  <a:pt x="118640" y="729"/>
                </a:lnTo>
                <a:cubicBezTo>
                  <a:pt x="119786" y="1206"/>
                  <a:pt x="120310" y="2482"/>
                  <a:pt x="119811" y="3579"/>
                </a:cubicBezTo>
                <a:lnTo>
                  <a:pt x="67394" y="118699"/>
                </a:lnTo>
                <a:cubicBezTo>
                  <a:pt x="66895" y="119795"/>
                  <a:pt x="65562" y="120296"/>
                  <a:pt x="64416" y="119819"/>
                </a:cubicBezTo>
                <a:lnTo>
                  <a:pt x="63713" y="119526"/>
                </a:lnTo>
                <a:cubicBezTo>
                  <a:pt x="62568" y="119048"/>
                  <a:pt x="62044" y="117772"/>
                  <a:pt x="62543" y="116676"/>
                </a:cubicBezTo>
                <a:lnTo>
                  <a:pt x="68774" y="102990"/>
                </a:lnTo>
                <a:lnTo>
                  <a:pt x="12327" y="102990"/>
                </a:lnTo>
                <a:lnTo>
                  <a:pt x="11073" y="102493"/>
                </a:lnTo>
                <a:lnTo>
                  <a:pt x="4375" y="114306"/>
                </a:lnTo>
                <a:cubicBezTo>
                  <a:pt x="3846" y="115240"/>
                  <a:pt x="2625" y="115586"/>
                  <a:pt x="1650" y="115080"/>
                </a:cubicBezTo>
                <a:lnTo>
                  <a:pt x="1051" y="114769"/>
                </a:lnTo>
                <a:cubicBezTo>
                  <a:pt x="76" y="114263"/>
                  <a:pt x="-285" y="113095"/>
                  <a:pt x="243" y="112161"/>
                </a:cubicBezTo>
                <a:lnTo>
                  <a:pt x="63267" y="1006"/>
                </a:lnTo>
                <a:cubicBezTo>
                  <a:pt x="63532" y="539"/>
                  <a:pt x="63969" y="219"/>
                  <a:pt x="64462" y="79"/>
                </a:cubicBezTo>
                <a:close/>
              </a:path>
            </a:pathLst>
          </a:custGeom>
          <a:solidFill>
            <a:srgbClr val="FFFFFF"/>
          </a:solidFill>
          <a:ln>
            <a:noFill/>
          </a:ln>
          <a:effectLst>
            <a:outerShdw blurRad="50800" rotWithShape="0" algn="t" dir="5400000" dist="38100">
              <a:srgbClr val="000000">
                <a:alpha val="40000"/>
              </a:srgbClr>
            </a:outerShdw>
          </a:effectLst>
        </p:spPr>
        <p:txBody>
          <a:bodyPr anchorCtr="0" anchor="ctr" bIns="45700" lIns="91425" rIns="91425" wrap="square" tIns="45700">
            <a:noAutofit/>
          </a:bodyPr>
          <a:lstStyle/>
          <a:p>
            <a:pPr indent="0" lvl="0" marL="0" marR="0" rtl="0" algn="ctr">
              <a:spcBef>
                <a:spcPts val="0"/>
              </a:spcBef>
              <a:spcAft>
                <a:spcPts val="0"/>
              </a:spcAft>
              <a:buNone/>
            </a:pPr>
            <a:r>
              <a:t/>
            </a:r>
            <a:endParaRPr sz="1350">
              <a:solidFill>
                <a:srgbClr val="FFFFFF"/>
              </a:solidFill>
              <a:latin typeface="Times New Roman"/>
              <a:ea typeface="Times New Roman"/>
              <a:cs typeface="Times New Roman"/>
              <a:sym typeface="Times New Roman"/>
            </a:endParaRPr>
          </a:p>
        </p:txBody>
      </p:sp>
      <p:sp>
        <p:nvSpPr>
          <p:cNvPr id="193" name="Shape 193"/>
          <p:cNvSpPr txBox="1"/>
          <p:nvPr/>
        </p:nvSpPr>
        <p:spPr>
          <a:xfrm>
            <a:off x="521980" y="5018335"/>
            <a:ext cx="3978011" cy="534988"/>
          </a:xfrm>
          <a:prstGeom prst="rect">
            <a:avLst/>
          </a:prstGeom>
          <a:noFill/>
          <a:ln>
            <a:noFill/>
          </a:ln>
        </p:spPr>
        <p:txBody>
          <a:bodyPr anchorCtr="0" anchor="b" bIns="0" lIns="0" rIns="0" wrap="square" tIns="0">
            <a:noAutofit/>
          </a:bodyPr>
          <a:lstStyle/>
          <a:p>
            <a:pPr indent="0" lvl="0" marL="0" marR="0" rtl="0" algn="l">
              <a:lnSpc>
                <a:spcPct val="100000"/>
              </a:lnSpc>
              <a:spcBef>
                <a:spcPts val="0"/>
              </a:spcBef>
              <a:spcAft>
                <a:spcPts val="0"/>
              </a:spcAft>
              <a:buNone/>
            </a:pPr>
            <a:r>
              <a:rPr b="1" lang="en-US" sz="2400">
                <a:solidFill>
                  <a:srgbClr val="FF0000"/>
                </a:solidFill>
                <a:latin typeface="Times New Roman"/>
                <a:ea typeface="Times New Roman"/>
                <a:cs typeface="Times New Roman"/>
                <a:sym typeface="Times New Roman"/>
              </a:rPr>
              <a:t>Network Planning &amp; Optimization</a:t>
            </a:r>
          </a:p>
        </p:txBody>
      </p:sp>
      <p:sp>
        <p:nvSpPr>
          <p:cNvPr id="194" name="Shape 194"/>
          <p:cNvSpPr txBox="1"/>
          <p:nvPr/>
        </p:nvSpPr>
        <p:spPr>
          <a:xfrm>
            <a:off x="709636" y="5615241"/>
            <a:ext cx="3600399" cy="879475"/>
          </a:xfrm>
          <a:prstGeom prst="rect">
            <a:avLst/>
          </a:prstGeom>
          <a:noFill/>
          <a:ln>
            <a:noFill/>
          </a:ln>
        </p:spPr>
        <p:txBody>
          <a:bodyPr anchorCtr="0" anchor="t" bIns="0" lIns="0" rIns="0" wrap="square" tIns="0">
            <a:noAutofit/>
          </a:bodyPr>
          <a:lstStyle/>
          <a:p>
            <a:pPr indent="-342900" lvl="0" marL="342900" marR="0" rtl="0" algn="l">
              <a:spcBef>
                <a:spcPts val="0"/>
              </a:spcBef>
              <a:spcAft>
                <a:spcPts val="0"/>
              </a:spcAft>
              <a:buClr>
                <a:schemeClr val="dk1"/>
              </a:buClr>
              <a:buSzPts val="2000"/>
              <a:buFont typeface="Arial"/>
              <a:buChar char="•"/>
            </a:pPr>
            <a:r>
              <a:rPr b="1" lang="en-US" sz="2000">
                <a:solidFill>
                  <a:schemeClr val="dk1"/>
                </a:solidFill>
                <a:latin typeface="Times New Roman"/>
                <a:ea typeface="Times New Roman"/>
                <a:cs typeface="Times New Roman"/>
                <a:sym typeface="Times New Roman"/>
              </a:rPr>
              <a:t>Drive Test &amp; Point Test</a:t>
            </a:r>
          </a:p>
          <a:p>
            <a:pPr indent="-342900" lvl="0" marL="342900" marR="0" rtl="0" algn="l">
              <a:spcBef>
                <a:spcPts val="0"/>
              </a:spcBef>
              <a:spcAft>
                <a:spcPts val="0"/>
              </a:spcAft>
              <a:buClr>
                <a:schemeClr val="dk1"/>
              </a:buClr>
              <a:buSzPts val="2000"/>
              <a:buFont typeface="Arial"/>
              <a:buChar char="•"/>
            </a:pPr>
            <a:r>
              <a:rPr b="1" lang="en-US" sz="2000">
                <a:solidFill>
                  <a:schemeClr val="dk1"/>
                </a:solidFill>
                <a:latin typeface="Times New Roman"/>
                <a:ea typeface="Times New Roman"/>
                <a:cs typeface="Times New Roman"/>
                <a:sym typeface="Times New Roman"/>
              </a:rPr>
              <a:t>Huge Human Resource</a:t>
            </a:r>
          </a:p>
          <a:p>
            <a:pPr indent="-342900" lvl="0" marL="342900" marR="0" rtl="0" algn="l">
              <a:spcBef>
                <a:spcPts val="0"/>
              </a:spcBef>
              <a:spcAft>
                <a:spcPts val="0"/>
              </a:spcAft>
              <a:buClr>
                <a:schemeClr val="dk1"/>
              </a:buClr>
              <a:buSzPts val="2000"/>
              <a:buFont typeface="Arial"/>
              <a:buChar char="•"/>
            </a:pPr>
            <a:r>
              <a:rPr b="1" lang="en-US" sz="2000">
                <a:solidFill>
                  <a:schemeClr val="dk1"/>
                </a:solidFill>
                <a:latin typeface="Times New Roman"/>
                <a:ea typeface="Times New Roman"/>
                <a:cs typeface="Times New Roman"/>
                <a:sym typeface="Times New Roman"/>
              </a:rPr>
              <a:t>Not General</a:t>
            </a:r>
          </a:p>
        </p:txBody>
      </p:sp>
      <p:sp>
        <p:nvSpPr>
          <p:cNvPr id="195" name="Shape 195"/>
          <p:cNvSpPr/>
          <p:nvPr/>
        </p:nvSpPr>
        <p:spPr>
          <a:xfrm>
            <a:off x="350531" y="2117025"/>
            <a:ext cx="3645405" cy="523941"/>
          </a:xfrm>
          <a:prstGeom prst="rect">
            <a:avLst/>
          </a:prstGeom>
          <a:solidFill>
            <a:schemeClr val="lt1"/>
          </a:solidFill>
          <a:ln>
            <a:noFill/>
          </a:ln>
        </p:spPr>
        <p:txBody>
          <a:bodyPr anchorCtr="0" anchor="ctr" bIns="45700" lIns="91425" rIns="91425" wrap="square" tIns="45700">
            <a:noAutofit/>
          </a:bodyPr>
          <a:lstStyle/>
          <a:p>
            <a:pPr indent="0" lvl="0" marL="0" marR="0" rtl="0" algn="ctr">
              <a:spcBef>
                <a:spcPts val="0"/>
              </a:spcBef>
              <a:spcAft>
                <a:spcPts val="0"/>
              </a:spcAft>
              <a:buNone/>
            </a:pPr>
            <a:r>
              <a:rPr b="1" lang="en-US" sz="2800">
                <a:solidFill>
                  <a:srgbClr val="000000"/>
                </a:solidFill>
                <a:latin typeface="Times New Roman"/>
                <a:ea typeface="Times New Roman"/>
                <a:cs typeface="Times New Roman"/>
                <a:sym typeface="Times New Roman"/>
              </a:rPr>
              <a:t>Networking refinement </a:t>
            </a:r>
          </a:p>
        </p:txBody>
      </p:sp>
      <p:sp>
        <p:nvSpPr>
          <p:cNvPr id="196" name="Shape 196"/>
          <p:cNvSpPr txBox="1"/>
          <p:nvPr/>
        </p:nvSpPr>
        <p:spPr>
          <a:xfrm>
            <a:off x="5321908" y="4685230"/>
            <a:ext cx="3300542" cy="533400"/>
          </a:xfrm>
          <a:prstGeom prst="rect">
            <a:avLst/>
          </a:prstGeom>
          <a:noFill/>
          <a:ln>
            <a:noFill/>
          </a:ln>
        </p:spPr>
        <p:txBody>
          <a:bodyPr anchorCtr="0" anchor="b" bIns="0" lIns="0" rIns="0" wrap="square" tIns="0">
            <a:noAutofit/>
          </a:bodyPr>
          <a:lstStyle/>
          <a:p>
            <a:pPr indent="0" lvl="0" marL="0" marR="0" rtl="0" algn="l">
              <a:lnSpc>
                <a:spcPct val="130000"/>
              </a:lnSpc>
              <a:spcBef>
                <a:spcPts val="0"/>
              </a:spcBef>
              <a:spcAft>
                <a:spcPts val="0"/>
              </a:spcAft>
              <a:buNone/>
            </a:pPr>
            <a:r>
              <a:rPr b="1" lang="en-US" sz="2400">
                <a:solidFill>
                  <a:srgbClr val="FF0000"/>
                </a:solidFill>
                <a:latin typeface="Times New Roman"/>
                <a:ea typeface="Times New Roman"/>
                <a:cs typeface="Times New Roman"/>
                <a:sym typeface="Times New Roman"/>
              </a:rPr>
              <a:t>Big data and learning</a:t>
            </a:r>
          </a:p>
        </p:txBody>
      </p:sp>
      <p:sp>
        <p:nvSpPr>
          <p:cNvPr id="197" name="Shape 197"/>
          <p:cNvSpPr txBox="1"/>
          <p:nvPr/>
        </p:nvSpPr>
        <p:spPr>
          <a:xfrm>
            <a:off x="5321908" y="5285829"/>
            <a:ext cx="3135696" cy="1000125"/>
          </a:xfrm>
          <a:prstGeom prst="rect">
            <a:avLst/>
          </a:prstGeom>
          <a:noFill/>
          <a:ln>
            <a:noFill/>
          </a:ln>
        </p:spPr>
        <p:txBody>
          <a:bodyPr anchorCtr="0" anchor="t" bIns="0" lIns="0" rIns="0" wrap="square" tIns="0">
            <a:noAutofit/>
          </a:bodyPr>
          <a:lstStyle/>
          <a:p>
            <a:pPr indent="-342900" lvl="0" marL="342900" marR="0" rtl="0" algn="l">
              <a:spcBef>
                <a:spcPts val="0"/>
              </a:spcBef>
              <a:spcAft>
                <a:spcPts val="0"/>
              </a:spcAft>
              <a:buClr>
                <a:schemeClr val="dk1"/>
              </a:buClr>
              <a:buSzPts val="2000"/>
              <a:buFont typeface="Arial"/>
              <a:buChar char="•"/>
            </a:pPr>
            <a:r>
              <a:rPr b="1" lang="en-US" sz="2000">
                <a:solidFill>
                  <a:schemeClr val="dk1"/>
                </a:solidFill>
                <a:latin typeface="Times New Roman"/>
                <a:ea typeface="Times New Roman"/>
                <a:cs typeface="Times New Roman"/>
                <a:sym typeface="Times New Roman"/>
              </a:rPr>
              <a:t>Measurement Report</a:t>
            </a:r>
          </a:p>
          <a:p>
            <a:pPr indent="-342900" lvl="0" marL="342900" marR="0" rtl="0" algn="l">
              <a:spcBef>
                <a:spcPts val="0"/>
              </a:spcBef>
              <a:spcAft>
                <a:spcPts val="0"/>
              </a:spcAft>
              <a:buClr>
                <a:schemeClr val="dk1"/>
              </a:buClr>
              <a:buSzPts val="2000"/>
              <a:buFont typeface="Arial"/>
              <a:buChar char="•"/>
            </a:pPr>
            <a:r>
              <a:rPr b="1" lang="en-US" sz="2000">
                <a:solidFill>
                  <a:schemeClr val="dk1"/>
                </a:solidFill>
                <a:latin typeface="Times New Roman"/>
                <a:ea typeface="Times New Roman"/>
                <a:cs typeface="Times New Roman"/>
                <a:sym typeface="Times New Roman"/>
              </a:rPr>
              <a:t>Data Mining</a:t>
            </a:r>
          </a:p>
          <a:p>
            <a:pPr indent="-342900" lvl="0" marL="342900" marR="0" rtl="0" algn="l">
              <a:spcBef>
                <a:spcPts val="0"/>
              </a:spcBef>
              <a:spcAft>
                <a:spcPts val="0"/>
              </a:spcAft>
              <a:buClr>
                <a:schemeClr val="dk1"/>
              </a:buClr>
              <a:buSzPts val="2000"/>
              <a:buFont typeface="Arial"/>
              <a:buChar char="•"/>
            </a:pPr>
            <a:r>
              <a:rPr b="1" lang="en-US" sz="2000">
                <a:solidFill>
                  <a:schemeClr val="dk1"/>
                </a:solidFill>
                <a:latin typeface="Times New Roman"/>
                <a:ea typeface="Times New Roman"/>
                <a:cs typeface="Times New Roman"/>
                <a:sym typeface="Times New Roman"/>
              </a:rPr>
              <a:t>Real-time Feedback</a:t>
            </a:r>
          </a:p>
          <a:p>
            <a:pPr indent="-342900" lvl="0" marL="342900" marR="0" rtl="0" algn="l">
              <a:spcBef>
                <a:spcPts val="0"/>
              </a:spcBef>
              <a:spcAft>
                <a:spcPts val="0"/>
              </a:spcAft>
              <a:buClr>
                <a:schemeClr val="dk1"/>
              </a:buClr>
              <a:buSzPts val="2000"/>
              <a:buFont typeface="Arial"/>
              <a:buChar char="•"/>
            </a:pPr>
            <a:r>
              <a:rPr b="1" lang="en-US" sz="2000">
                <a:solidFill>
                  <a:schemeClr val="dk1"/>
                </a:solidFill>
                <a:latin typeface="Times New Roman"/>
                <a:ea typeface="Times New Roman"/>
                <a:cs typeface="Times New Roman"/>
                <a:sym typeface="Times New Roman"/>
              </a:rPr>
              <a:t>Social-awareness</a:t>
            </a:r>
          </a:p>
        </p:txBody>
      </p:sp>
      <p:sp>
        <p:nvSpPr>
          <p:cNvPr id="198" name="Shape 198"/>
          <p:cNvSpPr/>
          <p:nvPr/>
        </p:nvSpPr>
        <p:spPr>
          <a:xfrm>
            <a:off x="4788024" y="2104567"/>
            <a:ext cx="4189384" cy="536399"/>
          </a:xfrm>
          <a:prstGeom prst="rect">
            <a:avLst/>
          </a:prstGeom>
          <a:solidFill>
            <a:schemeClr val="lt1"/>
          </a:solidFill>
          <a:ln>
            <a:noFill/>
          </a:ln>
        </p:spPr>
        <p:txBody>
          <a:bodyPr anchorCtr="0" anchor="ctr" bIns="45700" lIns="91425" rIns="91425" wrap="square" tIns="45700">
            <a:noAutofit/>
          </a:bodyPr>
          <a:lstStyle/>
          <a:p>
            <a:pPr indent="0" lvl="0" marL="0" marR="0" rtl="0" algn="ctr">
              <a:spcBef>
                <a:spcPts val="0"/>
              </a:spcBef>
              <a:spcAft>
                <a:spcPts val="0"/>
              </a:spcAft>
              <a:buNone/>
            </a:pPr>
            <a:r>
              <a:rPr b="1" lang="en-US" sz="2800">
                <a:solidFill>
                  <a:srgbClr val="000000"/>
                </a:solidFill>
                <a:latin typeface="Times New Roman"/>
                <a:ea typeface="Times New Roman"/>
                <a:cs typeface="Times New Roman"/>
                <a:sym typeface="Times New Roman"/>
              </a:rPr>
              <a:t>AI based Networking</a:t>
            </a:r>
          </a:p>
        </p:txBody>
      </p:sp>
      <p:pic>
        <p:nvPicPr>
          <p:cNvPr id="199" name="Shape 199"/>
          <p:cNvPicPr preferRelativeResize="0"/>
          <p:nvPr/>
        </p:nvPicPr>
        <p:blipFill rotWithShape="1">
          <a:blip r:embed="rId3">
            <a:alphaModFix/>
          </a:blip>
          <a:srcRect b="0" l="0" r="0" t="0"/>
          <a:stretch/>
        </p:blipFill>
        <p:spPr>
          <a:xfrm>
            <a:off x="5633890" y="2719802"/>
            <a:ext cx="2672205" cy="1859676"/>
          </a:xfrm>
          <a:prstGeom prst="rect">
            <a:avLst/>
          </a:prstGeom>
          <a:noFill/>
          <a:ln>
            <a:noFill/>
          </a:ln>
        </p:spPr>
      </p:pic>
      <p:sp>
        <p:nvSpPr>
          <p:cNvPr id="200" name="Shape 200"/>
          <p:cNvSpPr txBox="1"/>
          <p:nvPr>
            <p:ph idx="12" type="sldNum"/>
          </p:nvPr>
        </p:nvSpPr>
        <p:spPr>
          <a:xfrm>
            <a:off x="8622450" y="6553200"/>
            <a:ext cx="486625"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b="1" lang="en-US" sz="1050">
                <a:solidFill>
                  <a:srgbClr val="000000"/>
                </a:solidFill>
                <a:latin typeface="Arial"/>
                <a:ea typeface="Arial"/>
                <a:cs typeface="Arial"/>
                <a:sym typeface="Arial"/>
              </a:rPr>
              <a:t>‹#›</a:t>
            </a:fld>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pic>
        <p:nvPicPr>
          <p:cNvPr id="205" name="Shape 205"/>
          <p:cNvPicPr preferRelativeResize="0"/>
          <p:nvPr/>
        </p:nvPicPr>
        <p:blipFill rotWithShape="1">
          <a:blip r:embed="rId3">
            <a:alphaModFix/>
          </a:blip>
          <a:srcRect b="0" l="0" r="0" t="0"/>
          <a:stretch/>
        </p:blipFill>
        <p:spPr>
          <a:xfrm>
            <a:off x="1918360" y="2697057"/>
            <a:ext cx="6655332" cy="4048737"/>
          </a:xfrm>
          <a:prstGeom prst="rect">
            <a:avLst/>
          </a:prstGeom>
          <a:noFill/>
          <a:ln>
            <a:noFill/>
          </a:ln>
        </p:spPr>
      </p:pic>
      <p:sp>
        <p:nvSpPr>
          <p:cNvPr id="206" name="Shape 206"/>
          <p:cNvSpPr txBox="1"/>
          <p:nvPr>
            <p:ph type="title"/>
          </p:nvPr>
        </p:nvSpPr>
        <p:spPr>
          <a:xfrm>
            <a:off x="0" y="58739"/>
            <a:ext cx="9144000" cy="849982"/>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None/>
            </a:pPr>
            <a:r>
              <a:rPr b="1" i="0" lang="en-US" sz="4400" u="none" cap="none" strike="noStrike">
                <a:solidFill>
                  <a:schemeClr val="dk1"/>
                </a:solidFill>
                <a:latin typeface="Times New Roman"/>
                <a:ea typeface="Times New Roman"/>
                <a:cs typeface="Times New Roman"/>
                <a:sym typeface="Times New Roman"/>
              </a:rPr>
              <a:t>AI Definition</a:t>
            </a:r>
          </a:p>
        </p:txBody>
      </p:sp>
      <p:sp>
        <p:nvSpPr>
          <p:cNvPr id="207" name="Shape 207"/>
          <p:cNvSpPr txBox="1"/>
          <p:nvPr>
            <p:ph idx="12" type="sldNum"/>
          </p:nvPr>
        </p:nvSpPr>
        <p:spPr>
          <a:xfrm>
            <a:off x="6804025" y="6524625"/>
            <a:ext cx="2133600" cy="260350"/>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Arial"/>
                <a:ea typeface="Arial"/>
                <a:cs typeface="Arial"/>
                <a:sym typeface="Arial"/>
              </a:rPr>
              <a:t>‹#›</a:t>
            </a:fld>
          </a:p>
        </p:txBody>
      </p:sp>
      <p:sp>
        <p:nvSpPr>
          <p:cNvPr id="208" name="Shape 208"/>
          <p:cNvSpPr/>
          <p:nvPr/>
        </p:nvSpPr>
        <p:spPr>
          <a:xfrm>
            <a:off x="117353" y="1052736"/>
            <a:ext cx="8820272" cy="2077492"/>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rgbClr val="FF0000"/>
              </a:buClr>
              <a:buSzPts val="2400"/>
              <a:buFont typeface="Noto Sans Symbols"/>
              <a:buChar char="•"/>
            </a:pPr>
            <a:r>
              <a:rPr b="1" lang="en-US" sz="2400">
                <a:solidFill>
                  <a:schemeClr val="dk1"/>
                </a:solidFill>
                <a:latin typeface="Times New Roman"/>
                <a:ea typeface="Times New Roman"/>
                <a:cs typeface="Times New Roman"/>
                <a:sym typeface="Times New Roman"/>
              </a:rPr>
              <a:t>Artificial intelligence </a:t>
            </a:r>
            <a:r>
              <a:rPr lang="en-US" sz="2400">
                <a:solidFill>
                  <a:schemeClr val="dk1"/>
                </a:solidFill>
                <a:latin typeface="Times New Roman"/>
                <a:ea typeface="Times New Roman"/>
                <a:cs typeface="Times New Roman"/>
                <a:sym typeface="Times New Roman"/>
              </a:rPr>
              <a:t>(also machine intelligence, MI) is intelligence displayed by machines, in contrast with the natural intelligence (NI) displayed by humans and other animals. (from wiki)</a:t>
            </a:r>
          </a:p>
          <a:p>
            <a:pPr indent="-342900" lvl="0" marL="342900" marR="0" rtl="0" algn="l">
              <a:spcBef>
                <a:spcPts val="0"/>
              </a:spcBef>
              <a:spcAft>
                <a:spcPts val="0"/>
              </a:spcAft>
              <a:buClr>
                <a:srgbClr val="FF0000"/>
              </a:buClr>
              <a:buSzPts val="900"/>
              <a:buFont typeface="Noto Sans Symbols"/>
              <a:buNone/>
            </a:pPr>
            <a:r>
              <a:t/>
            </a:r>
            <a:endParaRPr sz="900">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rgbClr val="FF0000"/>
              </a:buClr>
              <a:buSzPts val="2400"/>
              <a:buFont typeface="Noto Sans Symbols"/>
              <a:buChar char="•"/>
            </a:pPr>
            <a:r>
              <a:rPr lang="en-US" sz="2400">
                <a:solidFill>
                  <a:schemeClr val="dk1"/>
                </a:solidFill>
                <a:latin typeface="Times New Roman"/>
                <a:ea typeface="Times New Roman"/>
                <a:cs typeface="Times New Roman"/>
                <a:sym typeface="Times New Roman"/>
              </a:rPr>
              <a:t>The scope of AI research is broad: </a:t>
            </a:r>
          </a:p>
        </p:txBody>
      </p:sp>
      <p:pic>
        <p:nvPicPr>
          <p:cNvPr descr="原图1.jpg" id="209" name="Shape 209"/>
          <p:cNvPicPr preferRelativeResize="0"/>
          <p:nvPr/>
        </p:nvPicPr>
        <p:blipFill rotWithShape="1">
          <a:blip r:embed="rId4">
            <a:alphaModFix/>
          </a:blip>
          <a:srcRect b="0" l="0" r="0" t="0"/>
          <a:stretch/>
        </p:blipFill>
        <p:spPr>
          <a:xfrm>
            <a:off x="539552" y="3717032"/>
            <a:ext cx="1374603" cy="24412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